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52" r:id="rId4"/>
    <p:sldMasterId id="2147483919" r:id="rId5"/>
    <p:sldMasterId id="2147484944" r:id="rId6"/>
  </p:sldMasterIdLst>
  <p:notesMasterIdLst>
    <p:notesMasterId r:id="rId11"/>
  </p:notesMasterIdLst>
  <p:handoutMasterIdLst>
    <p:handoutMasterId r:id="rId12"/>
  </p:handoutMasterIdLst>
  <p:sldIdLst>
    <p:sldId id="2147483644" r:id="rId7"/>
    <p:sldId id="256" r:id="rId8"/>
    <p:sldId id="2147483647" r:id="rId9"/>
    <p:sldId id="2147483645" r:id="rId10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191301-376F-864E-862C-8EAE238F6A4B}" name="Santini, Andréa" initials="SA" userId="S::andrea.santini@accenture.com::426b7daf-8c36-440e-b7a6-c38a65b6929f" providerId="AD"/>
  <p188:author id="{D05CA914-7DC9-60D2-8911-9AA9AEF6B948}" name="Bertorelli, Eloisa" initials="" userId="S::eloisa.bertorelli@accenture.com::80eab2e9-142e-44fc-b95d-f6911bc46a14" providerId="AD"/>
  <p188:author id="{D42CFD33-CA96-B80D-6164-A403048B4BB5}" name="Gonzalez, Clara" initials="" userId="S::clara.gonzalez@accenture.com::a94196a8-3606-4a10-9e5d-b2c315ce9acb" providerId="AD"/>
  <p188:author id="{3BD19E5A-0495-1C5F-41A0-5807FA36011E}" name="Chan, Brianna" initials="CB" userId="S::brianna.chan@accenture.com::4fd6fe74-fb5f-4c36-a871-8091b13591ab" providerId="AD"/>
  <p188:author id="{F979BC61-97F9-2F88-E65E-F5DA735190D8}" name="Sinha, Ravi Alok" initials="RS" userId="S::ravi.alok.sinha@accenture.com::48b7be6f-4330-40d5-971c-25c5e6d064df" providerId="AD"/>
  <p188:author id="{283C7B6C-D1B7-B4D9-0F16-3E342206DE97}" name="Bernero, Bo" initials="" userId="S::bo.bernero@accenture.com::038b8381-bee1-495b-9366-6f9d3c62105f" providerId="AD"/>
  <p188:author id="{0E73D874-EBD8-68E4-2E46-117214CC62E4}" name="Robledo, Martu" initials="MR" userId="S::martin.robledo@accenture.com::11410a32-82ed-43e7-9588-dc918e484bab" providerId="AD"/>
  <p188:author id="{9DC5BE7D-D1FB-853D-A22F-DE53A4792DC5}" name="Villarreal Jiménez, Scarleth" initials="SV" userId="S::s.villarreal.jimenez@accenture.com::04f9cf1f-9ff4-43ff-8a7e-af3267bfe7da" providerId="AD"/>
  <p188:author id="{5C758582-2FC8-1A52-D5FB-B3878EDC6774}" name="Santini, Andréa; Bernero, Bo" initials="SAN" userId="Santini, Andréa; Bernero, Bo" providerId="None"/>
  <p188:author id="{75F8DC9E-226B-6C3A-0C87-181D918A683C}" name="Iudice, Luciana Inés" initials="" userId="S::luciana.ines.iudice@accenture.com::20b7ef9e-58b0-4db3-888c-a9ffac62ee13" providerId="AD"/>
  <p188:author id="{AC2D28BC-4D77-CC7A-109C-B403230212B8}" name="Walsh, Autumn" initials="WA" userId="S::autumn.walsh@accenture.com::a29a7807-03ff-4b0e-8384-a68ad42d5eb0" providerId="AD"/>
  <p188:author id="{F1B809BE-84B8-1380-08D2-6DCE2029B8D2}" name="Chandra, Bhawna" initials="CB" userId="S::bhawna.chandra@accenture.com::db4f370d-0e42-4059-a87a-eb2df6f8fd48" providerId="AD"/>
  <p188:author id="{AFC317D8-5546-59C2-C49A-3BE166EDE0E8}" name="Chan, Phoebe" initials="" userId="S::phoebe.chan@accenture.com::fcc2f6c5-7c76-487f-a6e9-3be7c83ecf8b" providerId="AD"/>
  <p188:author id="{3A29D8E7-072C-FA7B-EC56-7B47AC7CD8C7}" name="Alex-Vasey, Gregory" initials="" userId="S::gregory.vasey@accenture.com::b696857f-d849-4733-9dcf-790ccea696e3" providerId="AD"/>
  <p188:author id="{17E0CEF8-8283-8512-250C-DB1C65CC29DB}" name="Andrea Santini" initials="SAN" userId="Andrea Santin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0C3F"/>
    <a:srgbClr val="460073"/>
    <a:srgbClr val="A000FF"/>
    <a:srgbClr val="C1A3FF"/>
    <a:srgbClr val="FFFFFF"/>
    <a:srgbClr val="085472"/>
    <a:srgbClr val="300D2F"/>
    <a:srgbClr val="3BF952"/>
    <a:srgbClr val="010008"/>
    <a:srgbClr val="C2A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30" autoAdjust="0"/>
    <p:restoredTop sz="81624" autoAdjust="0"/>
  </p:normalViewPr>
  <p:slideViewPr>
    <p:cSldViewPr snapToGrid="0">
      <p:cViewPr varScale="1">
        <p:scale>
          <a:sx n="52" d="100"/>
          <a:sy n="52" d="100"/>
        </p:scale>
        <p:origin x="1208" y="264"/>
      </p:cViewPr>
      <p:guideLst>
        <p:guide orient="horz" pos="21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AE853440-0782-1D68-D2FD-933DEA3367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Graphik Regular" panose="020B0503030202060203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BAE373-49AC-5B9F-BD8D-665F4397E9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4787D-70D5-9549-AC5E-9D4C1BFA0564}" type="datetimeFigureOut">
              <a:rPr lang="en-US" smtClean="0">
                <a:latin typeface="Graphik Regular" panose="020B0503030202060203" pitchFamily="34" charset="77"/>
              </a:rPr>
              <a:t>5/27/2026</a:t>
            </a:fld>
            <a:endParaRPr lang="en-US">
              <a:latin typeface="Graphik Regular" panose="020B0503030202060203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D5359E-0814-051B-B036-A156852593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Graphik Regular" panose="020B0503030202060203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82F9671-5EF1-8E9F-DD2A-21863ED219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2F477-6371-B744-A7EB-E94ECCEEDA65}" type="slidenum">
              <a:rPr lang="en-US" smtClean="0">
                <a:latin typeface="Graphik Regular" panose="020B0503030202060203" pitchFamily="34" charset="77"/>
              </a:rPr>
              <a:t>‹#›</a:t>
            </a:fld>
            <a:endParaRPr lang="en-US">
              <a:latin typeface="Graphik Regular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39209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Graphik Regular" panose="020B0503030202060203" pitchFamily="34" charset="77"/>
              </a:defRPr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Graphik Regular" panose="020B0503030202060203" pitchFamily="34" charset="77"/>
              </a:defRPr>
            </a:lvl1pPr>
          </a:lstStyle>
          <a:p>
            <a:fld id="{7FBA1538-8606-2D42-9B67-EB3CAAF1E29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Graphik Regular" panose="020B0503030202060203" pitchFamily="34" charset="77"/>
              </a:defRPr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Graphik Regular" panose="020B0503030202060203" pitchFamily="34" charset="77"/>
              </a:defRPr>
            </a:lvl1pPr>
          </a:lstStyle>
          <a:p>
            <a:fld id="{8F681651-9904-804F-8355-78350773C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b="0" i="0" kern="1200">
        <a:solidFill>
          <a:schemeClr val="tx1"/>
        </a:solidFill>
        <a:latin typeface="Graphik Regular" panose="020B0503030202060203" pitchFamily="34" charset="77"/>
        <a:ea typeface="+mn-ea"/>
        <a:cs typeface="+mn-cs"/>
      </a:defRPr>
    </a:lvl1pPr>
    <a:lvl2pPr marL="457189" algn="l" defTabSz="914377" rtl="0" eaLnBrk="1" latinLnBrk="0" hangingPunct="1">
      <a:defRPr sz="1200" b="0" i="0" kern="1200">
        <a:solidFill>
          <a:schemeClr val="tx1"/>
        </a:solidFill>
        <a:latin typeface="Graphik Regular" panose="020B0503030202060203" pitchFamily="34" charset="77"/>
        <a:ea typeface="+mn-ea"/>
        <a:cs typeface="+mn-cs"/>
      </a:defRPr>
    </a:lvl2pPr>
    <a:lvl3pPr marL="914377" algn="l" defTabSz="914377" rtl="0" eaLnBrk="1" latinLnBrk="0" hangingPunct="1">
      <a:defRPr sz="1200" b="0" i="0" kern="1200">
        <a:solidFill>
          <a:schemeClr val="tx1"/>
        </a:solidFill>
        <a:latin typeface="Graphik Regular" panose="020B0503030202060203" pitchFamily="34" charset="77"/>
        <a:ea typeface="+mn-ea"/>
        <a:cs typeface="+mn-cs"/>
      </a:defRPr>
    </a:lvl3pPr>
    <a:lvl4pPr marL="1371566" algn="l" defTabSz="914377" rtl="0" eaLnBrk="1" latinLnBrk="0" hangingPunct="1">
      <a:defRPr sz="1200" b="0" i="0" kern="1200">
        <a:solidFill>
          <a:schemeClr val="tx1"/>
        </a:solidFill>
        <a:latin typeface="Graphik Regular" panose="020B0503030202060203" pitchFamily="34" charset="77"/>
        <a:ea typeface="+mn-ea"/>
        <a:cs typeface="+mn-cs"/>
      </a:defRPr>
    </a:lvl4pPr>
    <a:lvl5pPr marL="1828754" algn="l" defTabSz="914377" rtl="0" eaLnBrk="1" latinLnBrk="0" hangingPunct="1">
      <a:defRPr sz="1200" b="0" i="0" kern="1200">
        <a:solidFill>
          <a:schemeClr val="tx1"/>
        </a:solidFill>
        <a:latin typeface="Graphik Regular" panose="020B0503030202060203" pitchFamily="34" charset="77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urple dots in the sky&#10;&#10;AI-generated content may be incorrect.">
            <a:extLst>
              <a:ext uri="{FF2B5EF4-FFF2-40B4-BE49-F238E27FC236}">
                <a16:creationId xmlns:a16="http://schemas.microsoft.com/office/drawing/2014/main" id="{5C274AAE-C3B4-A9F3-3CE4-3F7221DF7B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A6BD3743-AD69-7F56-6983-820B8841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386862"/>
            <a:ext cx="11022110" cy="3447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pyright">
            <a:extLst>
              <a:ext uri="{FF2B5EF4-FFF2-40B4-BE49-F238E27FC236}">
                <a16:creationId xmlns:a16="http://schemas.microsoft.com/office/drawing/2014/main" id="{2D769536-A88C-A72D-EC5A-1330D45BBD13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15" name="slide number automatic">
            <a:extLst>
              <a:ext uri="{FF2B5EF4-FFF2-40B4-BE49-F238E27FC236}">
                <a16:creationId xmlns:a16="http://schemas.microsoft.com/office/drawing/2014/main" id="{E6FEB498-6D39-6C49-13D6-BB1652F0A813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  <p:sp>
        <p:nvSpPr>
          <p:cNvPr id="16" name="GTS_Purple">
            <a:extLst>
              <a:ext uri="{FF2B5EF4-FFF2-40B4-BE49-F238E27FC236}">
                <a16:creationId xmlns:a16="http://schemas.microsoft.com/office/drawing/2014/main" id="{FA7693A3-AAC1-27FC-E424-485E6AF73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67351" y="6518431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627E4A-1573-6566-25C2-BDC59FC316BE}"/>
              </a:ext>
            </a:extLst>
          </p:cNvPr>
          <p:cNvSpPr/>
          <p:nvPr userDrawn="1"/>
        </p:nvSpPr>
        <p:spPr>
          <a:xfrm>
            <a:off x="11403" y="0"/>
            <a:ext cx="12192000" cy="6858000"/>
          </a:xfrm>
          <a:prstGeom prst="rect">
            <a:avLst/>
          </a:prstGeom>
          <a:gradFill>
            <a:gsLst>
              <a:gs pos="35000">
                <a:schemeClr val="bg1">
                  <a:alpha val="0"/>
                </a:schemeClr>
              </a:gs>
              <a:gs pos="0">
                <a:schemeClr val="bg1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777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: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 dots in the sky&#10;&#10;AI-generated content may be incorrect.">
            <a:extLst>
              <a:ext uri="{FF2B5EF4-FFF2-40B4-BE49-F238E27FC236}">
                <a16:creationId xmlns:a16="http://schemas.microsoft.com/office/drawing/2014/main" id="{6B4F70B6-00C6-BA82-AC27-012FE39057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25AC512-710E-17DF-38F3-946D0F679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010439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827A4A8-760C-2A00-D03B-044F278877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69" y="4464055"/>
            <a:ext cx="6793919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D9005DE4-160E-4A60-9C16-4FE32BFEC0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52BE8060-C148-E659-E5DF-A8FFA8E7ED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effectLst>
                  <a:glow rad="63500">
                    <a:schemeClr val="bg1">
                      <a:alpha val="41000"/>
                    </a:schemeClr>
                  </a:glow>
                </a:effectLst>
                <a:latin typeface="+mj-lt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pic>
        <p:nvPicPr>
          <p:cNvPr id="11" name="accenture" descr="accenture logo">
            <a:extLst>
              <a:ext uri="{FF2B5EF4-FFF2-40B4-BE49-F238E27FC236}">
                <a16:creationId xmlns:a16="http://schemas.microsoft.com/office/drawing/2014/main" id="{E47CAE22-3FA7-63B9-02C0-420CAD85B5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2889" y="589119"/>
            <a:ext cx="1243822" cy="328510"/>
          </a:xfrm>
          <a:prstGeom prst="rect">
            <a:avLst/>
          </a:prstGeom>
        </p:spPr>
      </p:pic>
      <p:sp>
        <p:nvSpPr>
          <p:cNvPr id="12" name="copyright">
            <a:extLst>
              <a:ext uri="{FF2B5EF4-FFF2-40B4-BE49-F238E27FC236}">
                <a16:creationId xmlns:a16="http://schemas.microsoft.com/office/drawing/2014/main" id="{FBF1ECEA-3287-CFEB-001D-C9D7A31B23AF}"/>
              </a:ext>
            </a:extLst>
          </p:cNvPr>
          <p:cNvSpPr txBox="1"/>
          <p:nvPr userDrawn="1"/>
        </p:nvSpPr>
        <p:spPr>
          <a:xfrm>
            <a:off x="6483890" y="6619375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41000"/>
                    </a:srgbClr>
                  </a:glow>
                </a:effectLst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>
                  <a:glow rad="63500">
                    <a:srgbClr val="000000">
                      <a:alpha val="41000"/>
                    </a:srgbClr>
                  </a:glow>
                </a:effectLst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>
                <a:glow rad="63500">
                  <a:srgbClr val="000000">
                    <a:alpha val="41000"/>
                  </a:srgbClr>
                </a:glow>
              </a:effectLst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17281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theme" Target="../theme/theme1.xml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819A2B92-D761-EF91-99F2-712E29C9DD1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21202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6" imgH="428" progId="TCLayout.ActiveDocument.1">
                  <p:embed/>
                </p:oleObj>
              </mc:Choice>
              <mc:Fallback>
                <p:oleObj name="think-cell Slide" r:id="rId3" imgW="426" imgH="428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19A2B92-D761-EF91-99F2-712E29C9DD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0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95B5BA0A-6380-B432-0EE0-7504D60BA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75" y="372142"/>
            <a:ext cx="11087963" cy="56996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pyright">
            <a:extLst>
              <a:ext uri="{FF2B5EF4-FFF2-40B4-BE49-F238E27FC236}">
                <a16:creationId xmlns:a16="http://schemas.microsoft.com/office/drawing/2014/main" id="{D7168542-16BE-D612-5E30-F3C337A64F42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" name="slide number automatic">
            <a:extLst>
              <a:ext uri="{FF2B5EF4-FFF2-40B4-BE49-F238E27FC236}">
                <a16:creationId xmlns:a16="http://schemas.microsoft.com/office/drawing/2014/main" id="{A715331B-5D51-25D5-6AF8-22EEFED0E841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9993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C868ABAD-80B4-04BB-0DA3-95930906B2C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6547536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6" imgH="428" progId="TCLayout.ActiveDocument.1">
                  <p:embed/>
                </p:oleObj>
              </mc:Choice>
              <mc:Fallback>
                <p:oleObj name="think-cell Slide" r:id="rId4" imgW="426" imgH="428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868ABAD-80B4-04BB-0DA3-95930906B2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0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95B5BA0A-6380-B432-0EE0-7504D60BA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75" y="372142"/>
            <a:ext cx="11087963" cy="56996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pyright">
            <a:extLst>
              <a:ext uri="{FF2B5EF4-FFF2-40B4-BE49-F238E27FC236}">
                <a16:creationId xmlns:a16="http://schemas.microsoft.com/office/drawing/2014/main" id="{71060F47-02E4-2BD5-E45C-262E64BC3451}"/>
              </a:ext>
            </a:extLst>
          </p:cNvPr>
          <p:cNvSpPr txBox="1"/>
          <p:nvPr userDrawn="1"/>
        </p:nvSpPr>
        <p:spPr>
          <a:xfrm>
            <a:off x="6483890" y="6557459"/>
            <a:ext cx="510075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  | 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Graphik"/>
                <a:ea typeface="Calibri" panose="020F0502020204030204" pitchFamily="34" charset="0"/>
                <a:cs typeface="Calibri" panose="020F0502020204030204" pitchFamily="34" charset="0"/>
              </a:rPr>
              <a:t>Material, Non-Public - Not To Be Distributed Further</a:t>
            </a:r>
            <a:endParaRPr kumimoji="0" lang="en-US" sz="1351" b="0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9" name="slide number automatic">
            <a:extLst>
              <a:ext uri="{FF2B5EF4-FFF2-40B4-BE49-F238E27FC236}">
                <a16:creationId xmlns:a16="http://schemas.microsoft.com/office/drawing/2014/main" id="{1D0D5738-6BD7-B3D1-D5FA-94FF88E25D98}"/>
              </a:ext>
            </a:extLst>
          </p:cNvPr>
          <p:cNvSpPr txBox="1"/>
          <p:nvPr userDrawn="1"/>
        </p:nvSpPr>
        <p:spPr>
          <a:xfrm>
            <a:off x="11845419" y="6557459"/>
            <a:ext cx="12022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  <a:alpha val="75000"/>
                  </a:srgbClr>
                </a:solidFill>
                <a:effectLst/>
                <a:uLnTx/>
                <a:uFillTx/>
                <a:latin typeface="Graphik-Semibold"/>
                <a:ea typeface="+mn-ea"/>
                <a:cs typeface="+mn-cs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  <a:alpha val="75000"/>
                </a:srgbClr>
              </a:solidFill>
              <a:effectLst/>
              <a:uLnTx/>
              <a:uFillTx/>
              <a:latin typeface="Graphik-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97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26" r:id="rId1"/>
  </p:sldLayoutIdLst>
  <p:hf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35" y="38663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Graphik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135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9D4EAA-5A0A-1B05-FAB1-DBD9DB0B2F1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3295650" y="63500"/>
            <a:ext cx="5629275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1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***Highly Confidential - Not To Be Distributed Further Without Authorization of the Sender.***</a:t>
            </a:r>
          </a:p>
        </p:txBody>
      </p:sp>
    </p:spTree>
    <p:extLst>
      <p:ext uri="{BB962C8B-B14F-4D97-AF65-F5344CB8AC3E}">
        <p14:creationId xmlns:p14="http://schemas.microsoft.com/office/powerpoint/2010/main" val="466024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45" r:id="rId1"/>
  </p:sldLayoutIdLst>
  <p:hf sldNum="0"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5ACBF0"/>
          </p15:clr>
        </p15:guide>
        <p15:guide id="8" pos="347">
          <p15:clr>
            <a:srgbClr val="9FCC3B"/>
          </p15:clr>
        </p15:guide>
        <p15:guide id="9" pos="733">
          <p15:clr>
            <a:srgbClr val="C35EA4"/>
          </p15:clr>
        </p15:guide>
        <p15:guide id="10" pos="7514">
          <p15:clr>
            <a:srgbClr val="5ACBF0"/>
          </p15:clr>
        </p15:guide>
        <p15:guide id="11" pos="166">
          <p15:clr>
            <a:srgbClr val="5ACBF0"/>
          </p15:clr>
        </p15:guide>
        <p15:guide id="12" orient="horz" pos="4156">
          <p15:clr>
            <a:srgbClr val="5ACBF0"/>
          </p15:clr>
        </p15:guide>
        <p15:guide id="13" pos="7333">
          <p15:clr>
            <a:srgbClr val="9FCC3B"/>
          </p15:clr>
        </p15:guide>
        <p15:guide id="14" orient="horz" pos="346">
          <p15:clr>
            <a:srgbClr val="9FCC3B"/>
          </p15:clr>
        </p15:guide>
        <p15:guide id="15" orient="horz" pos="3974">
          <p15:clr>
            <a:srgbClr val="9FCC3B"/>
          </p15:clr>
        </p15:guide>
        <p15:guide id="16" orient="horz" pos="845">
          <p15:clr>
            <a:srgbClr val="A4A3A4"/>
          </p15:clr>
        </p15:guide>
        <p15:guide id="17" orient="horz" pos="3861">
          <p15:clr>
            <a:srgbClr val="A4A3A4"/>
          </p15:clr>
        </p15:guide>
        <p15:guide id="18" pos="6924">
          <p15:clr>
            <a:srgbClr val="C35EA4"/>
          </p15:clr>
        </p15:guide>
        <p15:guide id="19" orient="horz" pos="1162">
          <p15:clr>
            <a:srgbClr val="FDE53C"/>
          </p15:clr>
        </p15:guide>
        <p15:guide id="20" pos="7015">
          <p15:clr>
            <a:srgbClr val="F26B43"/>
          </p15:clr>
        </p15:guide>
        <p15:guide id="21" pos="6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B847-2E6F-ED2E-4F1C-EC354BE25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1985543"/>
            <a:ext cx="7890541" cy="1412694"/>
          </a:xfrm>
        </p:spPr>
        <p:txBody>
          <a:bodyPr anchor="t"/>
          <a:lstStyle/>
          <a:p>
            <a:r>
              <a:rPr lang="en-US" sz="7000" dirty="0">
                <a:solidFill>
                  <a:schemeClr val="tx2"/>
                </a:solidFill>
              </a:rPr>
              <a:t>Digital Core</a:t>
            </a:r>
            <a:br>
              <a:rPr lang="en-US" sz="7000" dirty="0">
                <a:solidFill>
                  <a:schemeClr val="tx2"/>
                </a:solidFill>
              </a:rPr>
            </a:br>
            <a:r>
              <a:rPr lang="en-US" sz="3200" dirty="0"/>
              <a:t>Market Activation Imperatives</a:t>
            </a:r>
            <a:endParaRPr lang="en-US" sz="3200" dirty="0">
              <a:latin typeface="Graphik Light" panose="020B040303020206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559063-B7AA-7CF7-FE8B-56E8D63D9A51}"/>
              </a:ext>
            </a:extLst>
          </p:cNvPr>
          <p:cNvSpPr txBox="1"/>
          <p:nvPr/>
        </p:nvSpPr>
        <p:spPr>
          <a:xfrm>
            <a:off x="1079907" y="4530601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latin typeface="Graphik Semibold"/>
              </a:rPr>
              <a:t>Summary of Leadership Team Discussion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latin typeface="Graphik Semibold"/>
              </a:rPr>
              <a:t>May 20, 2026 I NYC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26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6B236-DC7F-D389-5789-A0CA726C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D44F6-D469-7102-FA46-734256D0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80" y="386861"/>
            <a:ext cx="9418320" cy="689420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Digital Core: Market Activation Imperatives (1/2)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AE6D6FA-580B-6B79-C103-1D28881B31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407495"/>
              </p:ext>
            </p:extLst>
          </p:nvPr>
        </p:nvGraphicFramePr>
        <p:xfrm>
          <a:off x="543181" y="1606010"/>
          <a:ext cx="11385294" cy="4582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5098">
                  <a:extLst>
                    <a:ext uri="{9D8B030D-6E8A-4147-A177-3AD203B41FA5}">
                      <a16:colId xmlns:a16="http://schemas.microsoft.com/office/drawing/2014/main" val="3509487077"/>
                    </a:ext>
                  </a:extLst>
                </a:gridCol>
                <a:gridCol w="3795098">
                  <a:extLst>
                    <a:ext uri="{9D8B030D-6E8A-4147-A177-3AD203B41FA5}">
                      <a16:colId xmlns:a16="http://schemas.microsoft.com/office/drawing/2014/main" val="4152178338"/>
                    </a:ext>
                  </a:extLst>
                </a:gridCol>
                <a:gridCol w="3795098">
                  <a:extLst>
                    <a:ext uri="{9D8B030D-6E8A-4147-A177-3AD203B41FA5}">
                      <a16:colId xmlns:a16="http://schemas.microsoft.com/office/drawing/2014/main" val="1636456407"/>
                    </a:ext>
                  </a:extLst>
                </a:gridCol>
              </a:tblGrid>
              <a:tr h="63518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WE SELL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Market Narrative Shift </a:t>
                      </a:r>
                    </a:p>
                  </a:txBody>
                  <a:tcPr marL="137160"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WE WIN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Go-to-Market Activation</a:t>
                      </a:r>
                      <a:endParaRPr lang="en-US" sz="1200" dirty="0">
                        <a:solidFill>
                          <a:schemeClr val="accent2"/>
                        </a:solidFill>
                      </a:endParaRPr>
                    </a:p>
                  </a:txBody>
                  <a:tcPr marL="13716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WE SCALE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System Enablement</a:t>
                      </a:r>
                    </a:p>
                  </a:txBody>
                  <a:tcPr marL="13716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656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Reframe the Value Proposition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Sell reinvention, not optimization: First-principles redesign vs. patching legacy processes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Anchor on business outcomes, not technology: CFO/CMO/COO-specific value (IRR, growth, throughput, resilience)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Lead with exponential impact: 3×–10× vs incremental efficiency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 Reframe the buyer model: CIO activates, business owns outcomes. Cross-enterprise transformation is the natural deal shape</a:t>
                      </a: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Industrialize the story: 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Standardize end-to-end reinvention narratives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Build proof-led selling (case studies, ROI math, outcomes)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Launch a signature POV (“Future of CIO / Reinvention Core”)</a:t>
                      </a:r>
                    </a:p>
                  </a:txBody>
                  <a:tcPr marL="137160" marT="9144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Precision coverage of priority accounts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Named Digital Core lead per account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Right relationship + expertise in same room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No late-stage SME insertion; integrated from day one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1200" dirty="0">
                        <a:solidFill>
                          <a:schemeClr val="tx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integrated pursuit model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Single-threaded deal ownership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Built around: CIO activation; Business stakeholder outcomes; Embedded ROI (IRR / MIRR / payback)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Measure CXO conversations as leading KPI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1200" dirty="0">
                        <a:solidFill>
                          <a:schemeClr val="tx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Shift to demand-led market making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Move from push → pull model 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Activate: Signature thought leadership; Industry packs; Ecosystem co-creation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Partner with </a:t>
                      </a:r>
                      <a:r>
                        <a:rPr lang="en-US" sz="1000" kern="1200" dirty="0" err="1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hyperscalers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 to amplify, not compete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1200" dirty="0">
                        <a:solidFill>
                          <a:schemeClr val="tx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Focused “lighthouse” execution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Launch Giga deals / flagship programs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Full cross-RP interlock from day one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Codify into repeatable playbooks</a:t>
                      </a:r>
                    </a:p>
                  </a:txBody>
                  <a:tcPr marL="137160" marT="9144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&amp; governance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Define clear ownership across service lines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Establish single axis to CIO/CDO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Backed by executive mandate to convene across org 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00" kern="1200" dirty="0">
                        <a:solidFill>
                          <a:schemeClr val="tx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Incentives drive behavior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Align comp to Digital Core outcomes and growth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Eliminate non-value-add work: Remove ~50% admin load; Redirect time to CXO engagement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Content and IP as a system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Industry-specific activation packs + use cases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Centralized credentials + case repository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Standardized ROI / outcome frameworks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AI-enabled content access (faster pursuit readiness)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Community as multiplier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Activate 2,000 CALs as a network, not individuals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Institutionalize: Weekly deal sharing; IP reuse; Peer learning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Demand engine integration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Align marketing, brand, and sales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Create client pull before pursuit starts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Position Digital Core as the category owner</a:t>
                      </a:r>
                    </a:p>
                  </a:txBody>
                  <a:tcPr marL="137160" marT="9144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144328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DB386ECE-01C2-66A3-A3CE-5FEFBBFF650B}"/>
              </a:ext>
            </a:extLst>
          </p:cNvPr>
          <p:cNvSpPr txBox="1"/>
          <p:nvPr/>
        </p:nvSpPr>
        <p:spPr>
          <a:xfrm>
            <a:off x="457199" y="774103"/>
            <a:ext cx="11298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200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We must shift from incremental IT selling to enterprise reinvention, and move from fragmented GTM execution to a system-led market activation model—where every account consistently drives CIO-led, business-owned transformation outcomes.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92961778-6509-A854-6822-EE468429217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72138" y="1647724"/>
            <a:ext cx="501095" cy="546080"/>
            <a:chOff x="5711" y="605"/>
            <a:chExt cx="401" cy="437"/>
          </a:xfrm>
          <a:solidFill>
            <a:srgbClr val="FFFFFF"/>
          </a:solidFill>
        </p:grpSpPr>
        <p:sp>
          <p:nvSpPr>
            <p:cNvPr id="4" name="Freeform 12">
              <a:extLst>
                <a:ext uri="{FF2B5EF4-FFF2-40B4-BE49-F238E27FC236}">
                  <a16:creationId xmlns:a16="http://schemas.microsoft.com/office/drawing/2014/main" id="{851BB0A5-055C-4021-A747-B301E3265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8" y="624"/>
              <a:ext cx="164" cy="400"/>
            </a:xfrm>
            <a:custGeom>
              <a:avLst/>
              <a:gdLst>
                <a:gd name="T0" fmla="*/ 102 w 108"/>
                <a:gd name="T1" fmla="*/ 264 h 264"/>
                <a:gd name="T2" fmla="*/ 0 w 108"/>
                <a:gd name="T3" fmla="*/ 264 h 264"/>
                <a:gd name="T4" fmla="*/ 0 w 108"/>
                <a:gd name="T5" fmla="*/ 252 h 264"/>
                <a:gd name="T6" fmla="*/ 96 w 108"/>
                <a:gd name="T7" fmla="*/ 252 h 264"/>
                <a:gd name="T8" fmla="*/ 96 w 108"/>
                <a:gd name="T9" fmla="*/ 12 h 264"/>
                <a:gd name="T10" fmla="*/ 48 w 108"/>
                <a:gd name="T11" fmla="*/ 12 h 264"/>
                <a:gd name="T12" fmla="*/ 48 w 108"/>
                <a:gd name="T13" fmla="*/ 0 h 264"/>
                <a:gd name="T14" fmla="*/ 102 w 108"/>
                <a:gd name="T15" fmla="*/ 0 h 264"/>
                <a:gd name="T16" fmla="*/ 108 w 108"/>
                <a:gd name="T17" fmla="*/ 6 h 264"/>
                <a:gd name="T18" fmla="*/ 108 w 108"/>
                <a:gd name="T19" fmla="*/ 258 h 264"/>
                <a:gd name="T20" fmla="*/ 102 w 108"/>
                <a:gd name="T21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264">
                  <a:moveTo>
                    <a:pt x="102" y="264"/>
                  </a:moveTo>
                  <a:cubicBezTo>
                    <a:pt x="0" y="264"/>
                    <a:pt x="0" y="264"/>
                    <a:pt x="0" y="264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96" y="252"/>
                    <a:pt x="96" y="252"/>
                    <a:pt x="96" y="25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6" y="0"/>
                    <a:pt x="108" y="3"/>
                    <a:pt x="108" y="6"/>
                  </a:cubicBezTo>
                  <a:cubicBezTo>
                    <a:pt x="108" y="258"/>
                    <a:pt x="108" y="258"/>
                    <a:pt x="108" y="258"/>
                  </a:cubicBezTo>
                  <a:cubicBezTo>
                    <a:pt x="108" y="261"/>
                    <a:pt x="106" y="264"/>
                    <a:pt x="102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ED6BC0DF-2AE4-3850-8ED2-0776C6FAF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0" y="615"/>
              <a:ext cx="128" cy="427"/>
            </a:xfrm>
            <a:custGeom>
              <a:avLst/>
              <a:gdLst>
                <a:gd name="T0" fmla="*/ 60 w 84"/>
                <a:gd name="T1" fmla="*/ 282 h 282"/>
                <a:gd name="T2" fmla="*/ 48 w 84"/>
                <a:gd name="T3" fmla="*/ 282 h 282"/>
                <a:gd name="T4" fmla="*/ 48 w 84"/>
                <a:gd name="T5" fmla="*/ 222 h 282"/>
                <a:gd name="T6" fmla="*/ 6 w 84"/>
                <a:gd name="T7" fmla="*/ 222 h 282"/>
                <a:gd name="T8" fmla="*/ 0 w 84"/>
                <a:gd name="T9" fmla="*/ 216 h 282"/>
                <a:gd name="T10" fmla="*/ 0 w 84"/>
                <a:gd name="T11" fmla="*/ 144 h 282"/>
                <a:gd name="T12" fmla="*/ 6 w 84"/>
                <a:gd name="T13" fmla="*/ 138 h 282"/>
                <a:gd name="T14" fmla="*/ 36 w 84"/>
                <a:gd name="T15" fmla="*/ 138 h 282"/>
                <a:gd name="T16" fmla="*/ 36 w 84"/>
                <a:gd name="T17" fmla="*/ 84 h 282"/>
                <a:gd name="T18" fmla="*/ 42 w 84"/>
                <a:gd name="T19" fmla="*/ 78 h 282"/>
                <a:gd name="T20" fmla="*/ 72 w 84"/>
                <a:gd name="T21" fmla="*/ 78 h 282"/>
                <a:gd name="T22" fmla="*/ 72 w 84"/>
                <a:gd name="T23" fmla="*/ 0 h 282"/>
                <a:gd name="T24" fmla="*/ 84 w 84"/>
                <a:gd name="T25" fmla="*/ 0 h 282"/>
                <a:gd name="T26" fmla="*/ 84 w 84"/>
                <a:gd name="T27" fmla="*/ 84 h 282"/>
                <a:gd name="T28" fmla="*/ 78 w 84"/>
                <a:gd name="T29" fmla="*/ 90 h 282"/>
                <a:gd name="T30" fmla="*/ 48 w 84"/>
                <a:gd name="T31" fmla="*/ 90 h 282"/>
                <a:gd name="T32" fmla="*/ 48 w 84"/>
                <a:gd name="T33" fmla="*/ 144 h 282"/>
                <a:gd name="T34" fmla="*/ 42 w 84"/>
                <a:gd name="T35" fmla="*/ 150 h 282"/>
                <a:gd name="T36" fmla="*/ 12 w 84"/>
                <a:gd name="T37" fmla="*/ 150 h 282"/>
                <a:gd name="T38" fmla="*/ 12 w 84"/>
                <a:gd name="T39" fmla="*/ 210 h 282"/>
                <a:gd name="T40" fmla="*/ 54 w 84"/>
                <a:gd name="T41" fmla="*/ 210 h 282"/>
                <a:gd name="T42" fmla="*/ 60 w 84"/>
                <a:gd name="T43" fmla="*/ 216 h 282"/>
                <a:gd name="T44" fmla="*/ 60 w 84"/>
                <a:gd name="T45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4" h="282">
                  <a:moveTo>
                    <a:pt x="60" y="282"/>
                  </a:moveTo>
                  <a:cubicBezTo>
                    <a:pt x="48" y="282"/>
                    <a:pt x="48" y="282"/>
                    <a:pt x="48" y="282"/>
                  </a:cubicBezTo>
                  <a:cubicBezTo>
                    <a:pt x="48" y="222"/>
                    <a:pt x="48" y="222"/>
                    <a:pt x="48" y="222"/>
                  </a:cubicBezTo>
                  <a:cubicBezTo>
                    <a:pt x="6" y="222"/>
                    <a:pt x="6" y="222"/>
                    <a:pt x="6" y="222"/>
                  </a:cubicBezTo>
                  <a:cubicBezTo>
                    <a:pt x="3" y="222"/>
                    <a:pt x="0" y="219"/>
                    <a:pt x="0" y="216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41"/>
                    <a:pt x="3" y="138"/>
                    <a:pt x="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84"/>
                    <a:pt x="36" y="84"/>
                    <a:pt x="36" y="84"/>
                  </a:cubicBezTo>
                  <a:cubicBezTo>
                    <a:pt x="36" y="81"/>
                    <a:pt x="39" y="78"/>
                    <a:pt x="42" y="78"/>
                  </a:cubicBezTo>
                  <a:cubicBezTo>
                    <a:pt x="72" y="78"/>
                    <a:pt x="72" y="78"/>
                    <a:pt x="72" y="78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84" y="87"/>
                    <a:pt x="82" y="90"/>
                    <a:pt x="78" y="90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144"/>
                    <a:pt x="48" y="144"/>
                    <a:pt x="48" y="144"/>
                  </a:cubicBezTo>
                  <a:cubicBezTo>
                    <a:pt x="48" y="147"/>
                    <a:pt x="46" y="150"/>
                    <a:pt x="42" y="150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2" y="210"/>
                    <a:pt x="12" y="210"/>
                    <a:pt x="12" y="210"/>
                  </a:cubicBezTo>
                  <a:cubicBezTo>
                    <a:pt x="54" y="210"/>
                    <a:pt x="54" y="210"/>
                    <a:pt x="54" y="210"/>
                  </a:cubicBezTo>
                  <a:cubicBezTo>
                    <a:pt x="58" y="210"/>
                    <a:pt x="60" y="213"/>
                    <a:pt x="60" y="216"/>
                  </a:cubicBezTo>
                  <a:lnTo>
                    <a:pt x="60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CA9139D5-18D1-DA48-1BF6-A754FE35F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5" y="605"/>
              <a:ext cx="127" cy="75"/>
            </a:xfrm>
            <a:custGeom>
              <a:avLst/>
              <a:gdLst>
                <a:gd name="T0" fmla="*/ 6 w 84"/>
                <a:gd name="T1" fmla="*/ 48 h 49"/>
                <a:gd name="T2" fmla="*/ 2 w 84"/>
                <a:gd name="T3" fmla="*/ 46 h 49"/>
                <a:gd name="T4" fmla="*/ 2 w 84"/>
                <a:gd name="T5" fmla="*/ 38 h 49"/>
                <a:gd name="T6" fmla="*/ 38 w 84"/>
                <a:gd name="T7" fmla="*/ 2 h 49"/>
                <a:gd name="T8" fmla="*/ 42 w 84"/>
                <a:gd name="T9" fmla="*/ 0 h 49"/>
                <a:gd name="T10" fmla="*/ 42 w 84"/>
                <a:gd name="T11" fmla="*/ 0 h 49"/>
                <a:gd name="T12" fmla="*/ 47 w 84"/>
                <a:gd name="T13" fmla="*/ 2 h 49"/>
                <a:gd name="T14" fmla="*/ 82 w 84"/>
                <a:gd name="T15" fmla="*/ 38 h 49"/>
                <a:gd name="T16" fmla="*/ 82 w 84"/>
                <a:gd name="T17" fmla="*/ 46 h 49"/>
                <a:gd name="T18" fmla="*/ 74 w 84"/>
                <a:gd name="T19" fmla="*/ 46 h 49"/>
                <a:gd name="T20" fmla="*/ 42 w 84"/>
                <a:gd name="T21" fmla="*/ 15 h 49"/>
                <a:gd name="T22" fmla="*/ 10 w 84"/>
                <a:gd name="T23" fmla="*/ 46 h 49"/>
                <a:gd name="T24" fmla="*/ 6 w 84"/>
                <a:gd name="T25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49">
                  <a:moveTo>
                    <a:pt x="6" y="48"/>
                  </a:moveTo>
                  <a:cubicBezTo>
                    <a:pt x="5" y="48"/>
                    <a:pt x="3" y="47"/>
                    <a:pt x="2" y="46"/>
                  </a:cubicBezTo>
                  <a:cubicBezTo>
                    <a:pt x="0" y="44"/>
                    <a:pt x="0" y="40"/>
                    <a:pt x="2" y="38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9" y="1"/>
                    <a:pt x="41" y="0"/>
                    <a:pt x="4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5" y="1"/>
                    <a:pt x="47" y="2"/>
                  </a:cubicBezTo>
                  <a:cubicBezTo>
                    <a:pt x="82" y="38"/>
                    <a:pt x="82" y="38"/>
                    <a:pt x="82" y="38"/>
                  </a:cubicBezTo>
                  <a:cubicBezTo>
                    <a:pt x="84" y="40"/>
                    <a:pt x="84" y="44"/>
                    <a:pt x="82" y="46"/>
                  </a:cubicBezTo>
                  <a:cubicBezTo>
                    <a:pt x="80" y="49"/>
                    <a:pt x="76" y="49"/>
                    <a:pt x="74" y="46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7"/>
                    <a:pt x="8" y="48"/>
                    <a:pt x="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7" name="Rectangle 15">
              <a:extLst>
                <a:ext uri="{FF2B5EF4-FFF2-40B4-BE49-F238E27FC236}">
                  <a16:creationId xmlns:a16="http://schemas.microsoft.com/office/drawing/2014/main" id="{5A01273A-776E-5B5F-05A9-11D8485F9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6" y="633"/>
              <a:ext cx="18" cy="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8" name="Freeform 16">
              <a:extLst>
                <a:ext uri="{FF2B5EF4-FFF2-40B4-BE49-F238E27FC236}">
                  <a16:creationId xmlns:a16="http://schemas.microsoft.com/office/drawing/2014/main" id="{73092B0A-955B-D804-3B81-4226B8A76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0" y="696"/>
              <a:ext cx="119" cy="91"/>
            </a:xfrm>
            <a:custGeom>
              <a:avLst/>
              <a:gdLst>
                <a:gd name="T0" fmla="*/ 72 w 78"/>
                <a:gd name="T1" fmla="*/ 60 h 60"/>
                <a:gd name="T2" fmla="*/ 0 w 78"/>
                <a:gd name="T3" fmla="*/ 60 h 60"/>
                <a:gd name="T4" fmla="*/ 0 w 78"/>
                <a:gd name="T5" fmla="*/ 48 h 60"/>
                <a:gd name="T6" fmla="*/ 66 w 78"/>
                <a:gd name="T7" fmla="*/ 48 h 60"/>
                <a:gd name="T8" fmla="*/ 66 w 78"/>
                <a:gd name="T9" fmla="*/ 0 h 60"/>
                <a:gd name="T10" fmla="*/ 78 w 78"/>
                <a:gd name="T11" fmla="*/ 0 h 60"/>
                <a:gd name="T12" fmla="*/ 78 w 78"/>
                <a:gd name="T13" fmla="*/ 54 h 60"/>
                <a:gd name="T14" fmla="*/ 72 w 78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60">
                  <a:moveTo>
                    <a:pt x="72" y="6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54"/>
                    <a:pt x="78" y="54"/>
                    <a:pt x="78" y="54"/>
                  </a:cubicBezTo>
                  <a:cubicBezTo>
                    <a:pt x="78" y="57"/>
                    <a:pt x="76" y="60"/>
                    <a:pt x="72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A782F24A-C2FC-6376-574E-C6CADDAA9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7" y="878"/>
              <a:ext cx="109" cy="91"/>
            </a:xfrm>
            <a:custGeom>
              <a:avLst/>
              <a:gdLst>
                <a:gd name="T0" fmla="*/ 72 w 72"/>
                <a:gd name="T1" fmla="*/ 60 h 60"/>
                <a:gd name="T2" fmla="*/ 60 w 72"/>
                <a:gd name="T3" fmla="*/ 60 h 60"/>
                <a:gd name="T4" fmla="*/ 60 w 72"/>
                <a:gd name="T5" fmla="*/ 12 h 60"/>
                <a:gd name="T6" fmla="*/ 0 w 72"/>
                <a:gd name="T7" fmla="*/ 12 h 60"/>
                <a:gd name="T8" fmla="*/ 0 w 72"/>
                <a:gd name="T9" fmla="*/ 0 h 60"/>
                <a:gd name="T10" fmla="*/ 66 w 72"/>
                <a:gd name="T11" fmla="*/ 0 h 60"/>
                <a:gd name="T12" fmla="*/ 72 w 72"/>
                <a:gd name="T13" fmla="*/ 6 h 60"/>
                <a:gd name="T14" fmla="*/ 72 w 72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60">
                  <a:moveTo>
                    <a:pt x="72" y="60"/>
                  </a:moveTo>
                  <a:cubicBezTo>
                    <a:pt x="60" y="60"/>
                    <a:pt x="60" y="60"/>
                    <a:pt x="60" y="60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70" y="0"/>
                    <a:pt x="72" y="3"/>
                    <a:pt x="72" y="6"/>
                  </a:cubicBezTo>
                  <a:lnTo>
                    <a:pt x="7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480CA588-037C-B94B-B59C-A8F04C06B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1" y="624"/>
              <a:ext cx="146" cy="400"/>
            </a:xfrm>
            <a:custGeom>
              <a:avLst/>
              <a:gdLst>
                <a:gd name="T0" fmla="*/ 90 w 96"/>
                <a:gd name="T1" fmla="*/ 264 h 264"/>
                <a:gd name="T2" fmla="*/ 6 w 96"/>
                <a:gd name="T3" fmla="*/ 264 h 264"/>
                <a:gd name="T4" fmla="*/ 0 w 96"/>
                <a:gd name="T5" fmla="*/ 258 h 264"/>
                <a:gd name="T6" fmla="*/ 0 w 96"/>
                <a:gd name="T7" fmla="*/ 6 h 264"/>
                <a:gd name="T8" fmla="*/ 6 w 96"/>
                <a:gd name="T9" fmla="*/ 0 h 264"/>
                <a:gd name="T10" fmla="*/ 96 w 96"/>
                <a:gd name="T11" fmla="*/ 0 h 264"/>
                <a:gd name="T12" fmla="*/ 96 w 96"/>
                <a:gd name="T13" fmla="*/ 12 h 264"/>
                <a:gd name="T14" fmla="*/ 12 w 96"/>
                <a:gd name="T15" fmla="*/ 12 h 264"/>
                <a:gd name="T16" fmla="*/ 12 w 96"/>
                <a:gd name="T17" fmla="*/ 252 h 264"/>
                <a:gd name="T18" fmla="*/ 84 w 96"/>
                <a:gd name="T19" fmla="*/ 252 h 264"/>
                <a:gd name="T20" fmla="*/ 84 w 96"/>
                <a:gd name="T21" fmla="*/ 240 h 264"/>
                <a:gd name="T22" fmla="*/ 42 w 96"/>
                <a:gd name="T23" fmla="*/ 240 h 264"/>
                <a:gd name="T24" fmla="*/ 36 w 96"/>
                <a:gd name="T25" fmla="*/ 234 h 264"/>
                <a:gd name="T26" fmla="*/ 36 w 96"/>
                <a:gd name="T27" fmla="*/ 132 h 264"/>
                <a:gd name="T28" fmla="*/ 48 w 96"/>
                <a:gd name="T29" fmla="*/ 132 h 264"/>
                <a:gd name="T30" fmla="*/ 48 w 96"/>
                <a:gd name="T31" fmla="*/ 228 h 264"/>
                <a:gd name="T32" fmla="*/ 90 w 96"/>
                <a:gd name="T33" fmla="*/ 228 h 264"/>
                <a:gd name="T34" fmla="*/ 96 w 96"/>
                <a:gd name="T35" fmla="*/ 234 h 264"/>
                <a:gd name="T36" fmla="*/ 96 w 96"/>
                <a:gd name="T37" fmla="*/ 258 h 264"/>
                <a:gd name="T38" fmla="*/ 90 w 96"/>
                <a:gd name="T39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6" h="264">
                  <a:moveTo>
                    <a:pt x="90" y="264"/>
                  </a:moveTo>
                  <a:cubicBezTo>
                    <a:pt x="6" y="264"/>
                    <a:pt x="6" y="264"/>
                    <a:pt x="6" y="264"/>
                  </a:cubicBezTo>
                  <a:cubicBezTo>
                    <a:pt x="3" y="264"/>
                    <a:pt x="0" y="261"/>
                    <a:pt x="0" y="25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252"/>
                    <a:pt x="12" y="252"/>
                    <a:pt x="12" y="252"/>
                  </a:cubicBezTo>
                  <a:cubicBezTo>
                    <a:pt x="84" y="252"/>
                    <a:pt x="84" y="252"/>
                    <a:pt x="84" y="252"/>
                  </a:cubicBezTo>
                  <a:cubicBezTo>
                    <a:pt x="84" y="240"/>
                    <a:pt x="84" y="240"/>
                    <a:pt x="84" y="240"/>
                  </a:cubicBezTo>
                  <a:cubicBezTo>
                    <a:pt x="42" y="240"/>
                    <a:pt x="42" y="240"/>
                    <a:pt x="42" y="240"/>
                  </a:cubicBezTo>
                  <a:cubicBezTo>
                    <a:pt x="39" y="240"/>
                    <a:pt x="36" y="237"/>
                    <a:pt x="36" y="234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48" y="132"/>
                    <a:pt x="48" y="132"/>
                    <a:pt x="48" y="132"/>
                  </a:cubicBezTo>
                  <a:cubicBezTo>
                    <a:pt x="48" y="228"/>
                    <a:pt x="48" y="228"/>
                    <a:pt x="48" y="228"/>
                  </a:cubicBezTo>
                  <a:cubicBezTo>
                    <a:pt x="90" y="228"/>
                    <a:pt x="90" y="228"/>
                    <a:pt x="90" y="228"/>
                  </a:cubicBezTo>
                  <a:cubicBezTo>
                    <a:pt x="94" y="228"/>
                    <a:pt x="96" y="231"/>
                    <a:pt x="96" y="234"/>
                  </a:cubicBezTo>
                  <a:cubicBezTo>
                    <a:pt x="96" y="258"/>
                    <a:pt x="96" y="258"/>
                    <a:pt x="96" y="258"/>
                  </a:cubicBezTo>
                  <a:cubicBezTo>
                    <a:pt x="96" y="261"/>
                    <a:pt x="94" y="264"/>
                    <a:pt x="9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AE5B017F-B20E-20FD-CC09-E8E1D5A6E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842"/>
              <a:ext cx="55" cy="173"/>
            </a:xfrm>
            <a:custGeom>
              <a:avLst/>
              <a:gdLst>
                <a:gd name="T0" fmla="*/ 12 w 36"/>
                <a:gd name="T1" fmla="*/ 114 h 114"/>
                <a:gd name="T2" fmla="*/ 0 w 36"/>
                <a:gd name="T3" fmla="*/ 114 h 114"/>
                <a:gd name="T4" fmla="*/ 0 w 36"/>
                <a:gd name="T5" fmla="*/ 6 h 114"/>
                <a:gd name="T6" fmla="*/ 6 w 36"/>
                <a:gd name="T7" fmla="*/ 0 h 114"/>
                <a:gd name="T8" fmla="*/ 36 w 36"/>
                <a:gd name="T9" fmla="*/ 0 h 114"/>
                <a:gd name="T10" fmla="*/ 36 w 36"/>
                <a:gd name="T11" fmla="*/ 12 h 114"/>
                <a:gd name="T12" fmla="*/ 12 w 36"/>
                <a:gd name="T13" fmla="*/ 12 h 114"/>
                <a:gd name="T14" fmla="*/ 12 w 36"/>
                <a:gd name="T1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14">
                  <a:moveTo>
                    <a:pt x="12" y="114"/>
                  </a:moveTo>
                  <a:cubicBezTo>
                    <a:pt x="0" y="114"/>
                    <a:pt x="0" y="114"/>
                    <a:pt x="0" y="11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3" name="Rectangle 20">
              <a:extLst>
                <a:ext uri="{FF2B5EF4-FFF2-40B4-BE49-F238E27FC236}">
                  <a16:creationId xmlns:a16="http://schemas.microsoft.com/office/drawing/2014/main" id="{502CBF12-BAB8-66C8-1FD1-E3B3CD507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7" y="951"/>
              <a:ext cx="46" cy="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4" name="Rectangle 21">
              <a:extLst>
                <a:ext uri="{FF2B5EF4-FFF2-40B4-BE49-F238E27FC236}">
                  <a16:creationId xmlns:a16="http://schemas.microsoft.com/office/drawing/2014/main" id="{5B3F24E1-B585-C2CB-1119-7F27B542D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7" y="897"/>
              <a:ext cx="46" cy="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939596E9-2919-1F2E-CC68-0308001E5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" y="787"/>
              <a:ext cx="173" cy="55"/>
            </a:xfrm>
            <a:custGeom>
              <a:avLst/>
              <a:gdLst>
                <a:gd name="T0" fmla="*/ 12 w 114"/>
                <a:gd name="T1" fmla="*/ 36 h 36"/>
                <a:gd name="T2" fmla="*/ 0 w 114"/>
                <a:gd name="T3" fmla="*/ 36 h 36"/>
                <a:gd name="T4" fmla="*/ 0 w 114"/>
                <a:gd name="T5" fmla="*/ 6 h 36"/>
                <a:gd name="T6" fmla="*/ 6 w 114"/>
                <a:gd name="T7" fmla="*/ 0 h 36"/>
                <a:gd name="T8" fmla="*/ 114 w 114"/>
                <a:gd name="T9" fmla="*/ 0 h 36"/>
                <a:gd name="T10" fmla="*/ 114 w 114"/>
                <a:gd name="T11" fmla="*/ 12 h 36"/>
                <a:gd name="T12" fmla="*/ 12 w 114"/>
                <a:gd name="T13" fmla="*/ 12 h 36"/>
                <a:gd name="T14" fmla="*/ 12 w 114"/>
                <a:gd name="T1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36">
                  <a:moveTo>
                    <a:pt x="12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6" name="Freeform 23">
              <a:extLst>
                <a:ext uri="{FF2B5EF4-FFF2-40B4-BE49-F238E27FC236}">
                  <a16:creationId xmlns:a16="http://schemas.microsoft.com/office/drawing/2014/main" id="{6EC12319-3E93-8ACE-12DB-179DC5E5E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696"/>
              <a:ext cx="73" cy="101"/>
            </a:xfrm>
            <a:custGeom>
              <a:avLst/>
              <a:gdLst>
                <a:gd name="T0" fmla="*/ 12 w 48"/>
                <a:gd name="T1" fmla="*/ 66 h 66"/>
                <a:gd name="T2" fmla="*/ 0 w 48"/>
                <a:gd name="T3" fmla="*/ 66 h 66"/>
                <a:gd name="T4" fmla="*/ 0 w 48"/>
                <a:gd name="T5" fmla="*/ 6 h 66"/>
                <a:gd name="T6" fmla="*/ 6 w 48"/>
                <a:gd name="T7" fmla="*/ 0 h 66"/>
                <a:gd name="T8" fmla="*/ 42 w 48"/>
                <a:gd name="T9" fmla="*/ 0 h 66"/>
                <a:gd name="T10" fmla="*/ 48 w 48"/>
                <a:gd name="T11" fmla="*/ 6 h 66"/>
                <a:gd name="T12" fmla="*/ 48 w 48"/>
                <a:gd name="T13" fmla="*/ 36 h 66"/>
                <a:gd name="T14" fmla="*/ 36 w 48"/>
                <a:gd name="T15" fmla="*/ 36 h 66"/>
                <a:gd name="T16" fmla="*/ 36 w 48"/>
                <a:gd name="T17" fmla="*/ 12 h 66"/>
                <a:gd name="T18" fmla="*/ 12 w 48"/>
                <a:gd name="T19" fmla="*/ 12 h 66"/>
                <a:gd name="T20" fmla="*/ 12 w 48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66">
                  <a:moveTo>
                    <a:pt x="12" y="66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8" y="3"/>
                    <a:pt x="48" y="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</p:grpSp>
      <p:grpSp>
        <p:nvGrpSpPr>
          <p:cNvPr id="17" name="Group 64">
            <a:extLst>
              <a:ext uri="{FF2B5EF4-FFF2-40B4-BE49-F238E27FC236}">
                <a16:creationId xmlns:a16="http://schemas.microsoft.com/office/drawing/2014/main" id="{49647A65-9FC2-B3B6-CCCF-83E86D5D88F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11328" y="1668224"/>
            <a:ext cx="487130" cy="488280"/>
            <a:chOff x="351" y="1721"/>
            <a:chExt cx="424" cy="425"/>
          </a:xfrm>
          <a:solidFill>
            <a:srgbClr val="FFFFFF"/>
          </a:solidFill>
        </p:grpSpPr>
        <p:sp>
          <p:nvSpPr>
            <p:cNvPr id="18" name="Freeform 65">
              <a:extLst>
                <a:ext uri="{FF2B5EF4-FFF2-40B4-BE49-F238E27FC236}">
                  <a16:creationId xmlns:a16="http://schemas.microsoft.com/office/drawing/2014/main" id="{85AEE226-822F-35A9-B6A9-0378CD4A1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" y="1965"/>
              <a:ext cx="167" cy="181"/>
            </a:xfrm>
            <a:custGeom>
              <a:avLst/>
              <a:gdLst>
                <a:gd name="T0" fmla="*/ 69 w 113"/>
                <a:gd name="T1" fmla="*/ 123 h 123"/>
                <a:gd name="T2" fmla="*/ 68 w 113"/>
                <a:gd name="T3" fmla="*/ 123 h 123"/>
                <a:gd name="T4" fmla="*/ 63 w 113"/>
                <a:gd name="T5" fmla="*/ 119 h 123"/>
                <a:gd name="T6" fmla="*/ 49 w 113"/>
                <a:gd name="T7" fmla="*/ 79 h 123"/>
                <a:gd name="T8" fmla="*/ 7 w 113"/>
                <a:gd name="T9" fmla="*/ 86 h 123"/>
                <a:gd name="T10" fmla="*/ 1 w 113"/>
                <a:gd name="T11" fmla="*/ 84 h 123"/>
                <a:gd name="T12" fmla="*/ 1 w 113"/>
                <a:gd name="T13" fmla="*/ 77 h 123"/>
                <a:gd name="T14" fmla="*/ 46 w 113"/>
                <a:gd name="T15" fmla="*/ 0 h 123"/>
                <a:gd name="T16" fmla="*/ 56 w 113"/>
                <a:gd name="T17" fmla="*/ 6 h 123"/>
                <a:gd name="T18" fmla="*/ 18 w 113"/>
                <a:gd name="T19" fmla="*/ 72 h 123"/>
                <a:gd name="T20" fmla="*/ 52 w 113"/>
                <a:gd name="T21" fmla="*/ 67 h 123"/>
                <a:gd name="T22" fmla="*/ 58 w 113"/>
                <a:gd name="T23" fmla="*/ 71 h 123"/>
                <a:gd name="T24" fmla="*/ 70 w 113"/>
                <a:gd name="T25" fmla="*/ 103 h 123"/>
                <a:gd name="T26" fmla="*/ 103 w 113"/>
                <a:gd name="T27" fmla="*/ 47 h 123"/>
                <a:gd name="T28" fmla="*/ 113 w 113"/>
                <a:gd name="T29" fmla="*/ 54 h 123"/>
                <a:gd name="T30" fmla="*/ 74 w 113"/>
                <a:gd name="T31" fmla="*/ 120 h 123"/>
                <a:gd name="T32" fmla="*/ 69 w 113"/>
                <a:gd name="T33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3" h="123">
                  <a:moveTo>
                    <a:pt x="69" y="123"/>
                  </a:moveTo>
                  <a:cubicBezTo>
                    <a:pt x="68" y="123"/>
                    <a:pt x="68" y="123"/>
                    <a:pt x="68" y="123"/>
                  </a:cubicBezTo>
                  <a:cubicBezTo>
                    <a:pt x="66" y="122"/>
                    <a:pt x="64" y="121"/>
                    <a:pt x="63" y="11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7" y="86"/>
                    <a:pt x="7" y="86"/>
                    <a:pt x="7" y="86"/>
                  </a:cubicBezTo>
                  <a:cubicBezTo>
                    <a:pt x="5" y="87"/>
                    <a:pt x="3" y="86"/>
                    <a:pt x="1" y="84"/>
                  </a:cubicBezTo>
                  <a:cubicBezTo>
                    <a:pt x="0" y="82"/>
                    <a:pt x="0" y="79"/>
                    <a:pt x="1" y="77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18" y="72"/>
                    <a:pt x="18" y="72"/>
                    <a:pt x="18" y="72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4" y="66"/>
                    <a:pt x="57" y="68"/>
                    <a:pt x="58" y="71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103" y="47"/>
                    <a:pt x="103" y="47"/>
                    <a:pt x="103" y="47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3" y="122"/>
                    <a:pt x="71" y="123"/>
                    <a:pt x="69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0" name="Freeform 66">
              <a:extLst>
                <a:ext uri="{FF2B5EF4-FFF2-40B4-BE49-F238E27FC236}">
                  <a16:creationId xmlns:a16="http://schemas.microsoft.com/office/drawing/2014/main" id="{0E62A398-70B2-82D5-D457-82F278C6A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" y="1968"/>
              <a:ext cx="167" cy="178"/>
            </a:xfrm>
            <a:custGeom>
              <a:avLst/>
              <a:gdLst>
                <a:gd name="T0" fmla="*/ 44 w 113"/>
                <a:gd name="T1" fmla="*/ 121 h 121"/>
                <a:gd name="T2" fmla="*/ 39 w 113"/>
                <a:gd name="T3" fmla="*/ 118 h 121"/>
                <a:gd name="T4" fmla="*/ 0 w 113"/>
                <a:gd name="T5" fmla="*/ 52 h 121"/>
                <a:gd name="T6" fmla="*/ 10 w 113"/>
                <a:gd name="T7" fmla="*/ 46 h 121"/>
                <a:gd name="T8" fmla="*/ 43 w 113"/>
                <a:gd name="T9" fmla="*/ 101 h 121"/>
                <a:gd name="T10" fmla="*/ 55 w 113"/>
                <a:gd name="T11" fmla="*/ 69 h 121"/>
                <a:gd name="T12" fmla="*/ 61 w 113"/>
                <a:gd name="T13" fmla="*/ 65 h 121"/>
                <a:gd name="T14" fmla="*/ 95 w 113"/>
                <a:gd name="T15" fmla="*/ 70 h 121"/>
                <a:gd name="T16" fmla="*/ 57 w 113"/>
                <a:gd name="T17" fmla="*/ 6 h 121"/>
                <a:gd name="T18" fmla="*/ 68 w 113"/>
                <a:gd name="T19" fmla="*/ 0 h 121"/>
                <a:gd name="T20" fmla="*/ 112 w 113"/>
                <a:gd name="T21" fmla="*/ 75 h 121"/>
                <a:gd name="T22" fmla="*/ 111 w 113"/>
                <a:gd name="T23" fmla="*/ 82 h 121"/>
                <a:gd name="T24" fmla="*/ 105 w 113"/>
                <a:gd name="T25" fmla="*/ 84 h 121"/>
                <a:gd name="T26" fmla="*/ 64 w 113"/>
                <a:gd name="T27" fmla="*/ 77 h 121"/>
                <a:gd name="T28" fmla="*/ 50 w 113"/>
                <a:gd name="T29" fmla="*/ 117 h 121"/>
                <a:gd name="T30" fmla="*/ 45 w 113"/>
                <a:gd name="T31" fmla="*/ 121 h 121"/>
                <a:gd name="T32" fmla="*/ 44 w 113"/>
                <a:gd name="T3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3" h="121">
                  <a:moveTo>
                    <a:pt x="44" y="121"/>
                  </a:moveTo>
                  <a:cubicBezTo>
                    <a:pt x="42" y="121"/>
                    <a:pt x="40" y="120"/>
                    <a:pt x="39" y="11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43" y="101"/>
                    <a:pt x="43" y="101"/>
                    <a:pt x="43" y="101"/>
                  </a:cubicBezTo>
                  <a:cubicBezTo>
                    <a:pt x="55" y="69"/>
                    <a:pt x="55" y="69"/>
                    <a:pt x="55" y="69"/>
                  </a:cubicBezTo>
                  <a:cubicBezTo>
                    <a:pt x="56" y="66"/>
                    <a:pt x="58" y="64"/>
                    <a:pt x="61" y="65"/>
                  </a:cubicBezTo>
                  <a:cubicBezTo>
                    <a:pt x="95" y="70"/>
                    <a:pt x="95" y="70"/>
                    <a:pt x="95" y="70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3" y="77"/>
                    <a:pt x="113" y="80"/>
                    <a:pt x="111" y="82"/>
                  </a:cubicBezTo>
                  <a:cubicBezTo>
                    <a:pt x="110" y="84"/>
                    <a:pt x="108" y="85"/>
                    <a:pt x="105" y="84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49" y="119"/>
                    <a:pt x="47" y="120"/>
                    <a:pt x="45" y="121"/>
                  </a:cubicBezTo>
                  <a:cubicBezTo>
                    <a:pt x="45" y="121"/>
                    <a:pt x="44" y="121"/>
                    <a:pt x="44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1" name="Freeform 67">
              <a:extLst>
                <a:ext uri="{FF2B5EF4-FFF2-40B4-BE49-F238E27FC236}">
                  <a16:creationId xmlns:a16="http://schemas.microsoft.com/office/drawing/2014/main" id="{AB407D29-E32E-8AB3-10F7-B82AE84E24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5" y="1721"/>
              <a:ext cx="337" cy="337"/>
            </a:xfrm>
            <a:custGeom>
              <a:avLst/>
              <a:gdLst>
                <a:gd name="T0" fmla="*/ 114 w 228"/>
                <a:gd name="T1" fmla="*/ 228 h 228"/>
                <a:gd name="T2" fmla="*/ 0 w 228"/>
                <a:gd name="T3" fmla="*/ 114 h 228"/>
                <a:gd name="T4" fmla="*/ 114 w 228"/>
                <a:gd name="T5" fmla="*/ 0 h 228"/>
                <a:gd name="T6" fmla="*/ 228 w 228"/>
                <a:gd name="T7" fmla="*/ 114 h 228"/>
                <a:gd name="T8" fmla="*/ 114 w 228"/>
                <a:gd name="T9" fmla="*/ 228 h 228"/>
                <a:gd name="T10" fmla="*/ 114 w 228"/>
                <a:gd name="T11" fmla="*/ 12 h 228"/>
                <a:gd name="T12" fmla="*/ 12 w 228"/>
                <a:gd name="T13" fmla="*/ 114 h 228"/>
                <a:gd name="T14" fmla="*/ 114 w 228"/>
                <a:gd name="T15" fmla="*/ 216 h 228"/>
                <a:gd name="T16" fmla="*/ 216 w 228"/>
                <a:gd name="T17" fmla="*/ 114 h 228"/>
                <a:gd name="T18" fmla="*/ 114 w 228"/>
                <a:gd name="T19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8" h="228">
                  <a:moveTo>
                    <a:pt x="114" y="228"/>
                  </a:moveTo>
                  <a:cubicBezTo>
                    <a:pt x="52" y="228"/>
                    <a:pt x="0" y="177"/>
                    <a:pt x="0" y="114"/>
                  </a:cubicBezTo>
                  <a:cubicBezTo>
                    <a:pt x="0" y="51"/>
                    <a:pt x="52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7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1" y="216"/>
                    <a:pt x="216" y="170"/>
                    <a:pt x="216" y="114"/>
                  </a:cubicBezTo>
                  <a:cubicBezTo>
                    <a:pt x="216" y="57"/>
                    <a:pt x="171" y="12"/>
                    <a:pt x="11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2" name="Freeform 68">
              <a:extLst>
                <a:ext uri="{FF2B5EF4-FFF2-40B4-BE49-F238E27FC236}">
                  <a16:creationId xmlns:a16="http://schemas.microsoft.com/office/drawing/2014/main" id="{4D5EA4F1-956F-007B-7F39-8E4C72BC60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" y="1792"/>
              <a:ext cx="179" cy="177"/>
            </a:xfrm>
            <a:custGeom>
              <a:avLst/>
              <a:gdLst>
                <a:gd name="T0" fmla="*/ 96 w 121"/>
                <a:gd name="T1" fmla="*/ 120 h 120"/>
                <a:gd name="T2" fmla="*/ 93 w 121"/>
                <a:gd name="T3" fmla="*/ 119 h 120"/>
                <a:gd name="T4" fmla="*/ 60 w 121"/>
                <a:gd name="T5" fmla="*/ 98 h 120"/>
                <a:gd name="T6" fmla="*/ 28 w 121"/>
                <a:gd name="T7" fmla="*/ 119 h 120"/>
                <a:gd name="T8" fmla="*/ 21 w 121"/>
                <a:gd name="T9" fmla="*/ 118 h 120"/>
                <a:gd name="T10" fmla="*/ 19 w 121"/>
                <a:gd name="T11" fmla="*/ 112 h 120"/>
                <a:gd name="T12" fmla="*/ 30 w 121"/>
                <a:gd name="T13" fmla="*/ 73 h 120"/>
                <a:gd name="T14" fmla="*/ 2 w 121"/>
                <a:gd name="T15" fmla="*/ 46 h 120"/>
                <a:gd name="T16" fmla="*/ 1 w 121"/>
                <a:gd name="T17" fmla="*/ 39 h 120"/>
                <a:gd name="T18" fmla="*/ 6 w 121"/>
                <a:gd name="T19" fmla="*/ 36 h 120"/>
                <a:gd name="T20" fmla="*/ 39 w 121"/>
                <a:gd name="T21" fmla="*/ 36 h 120"/>
                <a:gd name="T22" fmla="*/ 55 w 121"/>
                <a:gd name="T23" fmla="*/ 3 h 120"/>
                <a:gd name="T24" fmla="*/ 60 w 121"/>
                <a:gd name="T25" fmla="*/ 0 h 120"/>
                <a:gd name="T26" fmla="*/ 66 w 121"/>
                <a:gd name="T27" fmla="*/ 3 h 120"/>
                <a:gd name="T28" fmla="*/ 82 w 121"/>
                <a:gd name="T29" fmla="*/ 36 h 120"/>
                <a:gd name="T30" fmla="*/ 114 w 121"/>
                <a:gd name="T31" fmla="*/ 36 h 120"/>
                <a:gd name="T32" fmla="*/ 120 w 121"/>
                <a:gd name="T33" fmla="*/ 39 h 120"/>
                <a:gd name="T34" fmla="*/ 119 w 121"/>
                <a:gd name="T35" fmla="*/ 46 h 120"/>
                <a:gd name="T36" fmla="*/ 91 w 121"/>
                <a:gd name="T37" fmla="*/ 73 h 120"/>
                <a:gd name="T38" fmla="*/ 102 w 121"/>
                <a:gd name="T39" fmla="*/ 112 h 120"/>
                <a:gd name="T40" fmla="*/ 100 w 121"/>
                <a:gd name="T41" fmla="*/ 118 h 120"/>
                <a:gd name="T42" fmla="*/ 96 w 121"/>
                <a:gd name="T43" fmla="*/ 120 h 120"/>
                <a:gd name="T44" fmla="*/ 60 w 121"/>
                <a:gd name="T45" fmla="*/ 85 h 120"/>
                <a:gd name="T46" fmla="*/ 64 w 121"/>
                <a:gd name="T47" fmla="*/ 86 h 120"/>
                <a:gd name="T48" fmla="*/ 86 w 121"/>
                <a:gd name="T49" fmla="*/ 100 h 120"/>
                <a:gd name="T50" fmla="*/ 79 w 121"/>
                <a:gd name="T51" fmla="*/ 73 h 120"/>
                <a:gd name="T52" fmla="*/ 80 w 121"/>
                <a:gd name="T53" fmla="*/ 67 h 120"/>
                <a:gd name="T54" fmla="*/ 100 w 121"/>
                <a:gd name="T55" fmla="*/ 48 h 120"/>
                <a:gd name="T56" fmla="*/ 78 w 121"/>
                <a:gd name="T57" fmla="*/ 48 h 120"/>
                <a:gd name="T58" fmla="*/ 73 w 121"/>
                <a:gd name="T59" fmla="*/ 44 h 120"/>
                <a:gd name="T60" fmla="*/ 60 w 121"/>
                <a:gd name="T61" fmla="*/ 19 h 120"/>
                <a:gd name="T62" fmla="*/ 48 w 121"/>
                <a:gd name="T63" fmla="*/ 44 h 120"/>
                <a:gd name="T64" fmla="*/ 42 w 121"/>
                <a:gd name="T65" fmla="*/ 48 h 120"/>
                <a:gd name="T66" fmla="*/ 21 w 121"/>
                <a:gd name="T67" fmla="*/ 48 h 120"/>
                <a:gd name="T68" fmla="*/ 41 w 121"/>
                <a:gd name="T69" fmla="*/ 67 h 120"/>
                <a:gd name="T70" fmla="*/ 42 w 121"/>
                <a:gd name="T71" fmla="*/ 73 h 120"/>
                <a:gd name="T72" fmla="*/ 34 w 121"/>
                <a:gd name="T73" fmla="*/ 100 h 120"/>
                <a:gd name="T74" fmla="*/ 57 w 121"/>
                <a:gd name="T75" fmla="*/ 86 h 120"/>
                <a:gd name="T76" fmla="*/ 60 w 121"/>
                <a:gd name="T77" fmla="*/ 8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1" h="120">
                  <a:moveTo>
                    <a:pt x="96" y="120"/>
                  </a:moveTo>
                  <a:cubicBezTo>
                    <a:pt x="95" y="120"/>
                    <a:pt x="94" y="119"/>
                    <a:pt x="93" y="119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28" y="119"/>
                    <a:pt x="28" y="119"/>
                    <a:pt x="28" y="119"/>
                  </a:cubicBezTo>
                  <a:cubicBezTo>
                    <a:pt x="25" y="120"/>
                    <a:pt x="23" y="120"/>
                    <a:pt x="21" y="118"/>
                  </a:cubicBezTo>
                  <a:cubicBezTo>
                    <a:pt x="19" y="117"/>
                    <a:pt x="18" y="114"/>
                    <a:pt x="19" y="112"/>
                  </a:cubicBezTo>
                  <a:cubicBezTo>
                    <a:pt x="30" y="73"/>
                    <a:pt x="30" y="73"/>
                    <a:pt x="30" y="73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0" y="44"/>
                    <a:pt x="0" y="42"/>
                    <a:pt x="1" y="39"/>
                  </a:cubicBezTo>
                  <a:cubicBezTo>
                    <a:pt x="2" y="37"/>
                    <a:pt x="4" y="36"/>
                    <a:pt x="6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6" y="1"/>
                    <a:pt x="58" y="0"/>
                    <a:pt x="60" y="0"/>
                  </a:cubicBezTo>
                  <a:cubicBezTo>
                    <a:pt x="63" y="0"/>
                    <a:pt x="65" y="1"/>
                    <a:pt x="66" y="3"/>
                  </a:cubicBezTo>
                  <a:cubicBezTo>
                    <a:pt x="82" y="36"/>
                    <a:pt x="82" y="36"/>
                    <a:pt x="82" y="36"/>
                  </a:cubicBezTo>
                  <a:cubicBezTo>
                    <a:pt x="114" y="36"/>
                    <a:pt x="114" y="36"/>
                    <a:pt x="114" y="36"/>
                  </a:cubicBezTo>
                  <a:cubicBezTo>
                    <a:pt x="117" y="36"/>
                    <a:pt x="119" y="37"/>
                    <a:pt x="120" y="39"/>
                  </a:cubicBezTo>
                  <a:cubicBezTo>
                    <a:pt x="121" y="42"/>
                    <a:pt x="120" y="44"/>
                    <a:pt x="119" y="46"/>
                  </a:cubicBezTo>
                  <a:cubicBezTo>
                    <a:pt x="91" y="73"/>
                    <a:pt x="91" y="73"/>
                    <a:pt x="91" y="73"/>
                  </a:cubicBezTo>
                  <a:cubicBezTo>
                    <a:pt x="102" y="112"/>
                    <a:pt x="102" y="112"/>
                    <a:pt x="102" y="112"/>
                  </a:cubicBezTo>
                  <a:cubicBezTo>
                    <a:pt x="103" y="114"/>
                    <a:pt x="102" y="117"/>
                    <a:pt x="100" y="118"/>
                  </a:cubicBezTo>
                  <a:cubicBezTo>
                    <a:pt x="99" y="119"/>
                    <a:pt x="98" y="120"/>
                    <a:pt x="96" y="120"/>
                  </a:cubicBezTo>
                  <a:close/>
                  <a:moveTo>
                    <a:pt x="60" y="85"/>
                  </a:moveTo>
                  <a:cubicBezTo>
                    <a:pt x="62" y="85"/>
                    <a:pt x="63" y="85"/>
                    <a:pt x="64" y="86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79" y="73"/>
                    <a:pt x="79" y="73"/>
                    <a:pt x="79" y="73"/>
                  </a:cubicBezTo>
                  <a:cubicBezTo>
                    <a:pt x="78" y="71"/>
                    <a:pt x="79" y="69"/>
                    <a:pt x="80" y="67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6" y="48"/>
                    <a:pt x="74" y="46"/>
                    <a:pt x="73" y="44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7" y="46"/>
                    <a:pt x="45" y="48"/>
                    <a:pt x="42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2" y="69"/>
                    <a:pt x="43" y="71"/>
                    <a:pt x="42" y="73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8" y="85"/>
                    <a:pt x="59" y="85"/>
                    <a:pt x="60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23" name="Group 155">
            <a:extLst>
              <a:ext uri="{FF2B5EF4-FFF2-40B4-BE49-F238E27FC236}">
                <a16:creationId xmlns:a16="http://schemas.microsoft.com/office/drawing/2014/main" id="{34BD9AD3-80EE-454E-B841-727FD41C8F6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239227" y="1696728"/>
            <a:ext cx="437017" cy="435996"/>
            <a:chOff x="5507" y="2997"/>
            <a:chExt cx="428" cy="427"/>
          </a:xfrm>
          <a:solidFill>
            <a:srgbClr val="FFFFFF"/>
          </a:solidFill>
        </p:grpSpPr>
        <p:sp>
          <p:nvSpPr>
            <p:cNvPr id="24" name="Freeform 156">
              <a:extLst>
                <a:ext uri="{FF2B5EF4-FFF2-40B4-BE49-F238E27FC236}">
                  <a16:creationId xmlns:a16="http://schemas.microsoft.com/office/drawing/2014/main" id="{0646177E-E5A0-EED5-A000-B60BD4C83C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3" y="3104"/>
              <a:ext cx="214" cy="213"/>
            </a:xfrm>
            <a:custGeom>
              <a:avLst/>
              <a:gdLst>
                <a:gd name="T0" fmla="*/ 138 w 144"/>
                <a:gd name="T1" fmla="*/ 144 h 144"/>
                <a:gd name="T2" fmla="*/ 6 w 144"/>
                <a:gd name="T3" fmla="*/ 144 h 144"/>
                <a:gd name="T4" fmla="*/ 0 w 144"/>
                <a:gd name="T5" fmla="*/ 138 h 144"/>
                <a:gd name="T6" fmla="*/ 0 w 144"/>
                <a:gd name="T7" fmla="*/ 6 h 144"/>
                <a:gd name="T8" fmla="*/ 6 w 144"/>
                <a:gd name="T9" fmla="*/ 0 h 144"/>
                <a:gd name="T10" fmla="*/ 138 w 144"/>
                <a:gd name="T11" fmla="*/ 0 h 144"/>
                <a:gd name="T12" fmla="*/ 144 w 144"/>
                <a:gd name="T13" fmla="*/ 6 h 144"/>
                <a:gd name="T14" fmla="*/ 144 w 144"/>
                <a:gd name="T15" fmla="*/ 138 h 144"/>
                <a:gd name="T16" fmla="*/ 138 w 144"/>
                <a:gd name="T17" fmla="*/ 144 h 144"/>
                <a:gd name="T18" fmla="*/ 12 w 144"/>
                <a:gd name="T19" fmla="*/ 132 h 144"/>
                <a:gd name="T20" fmla="*/ 132 w 144"/>
                <a:gd name="T21" fmla="*/ 132 h 144"/>
                <a:gd name="T22" fmla="*/ 132 w 144"/>
                <a:gd name="T23" fmla="*/ 12 h 144"/>
                <a:gd name="T24" fmla="*/ 12 w 144"/>
                <a:gd name="T25" fmla="*/ 12 h 144"/>
                <a:gd name="T26" fmla="*/ 12 w 144"/>
                <a:gd name="T27" fmla="*/ 13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4" h="144">
                  <a:moveTo>
                    <a:pt x="138" y="144"/>
                  </a:moveTo>
                  <a:cubicBezTo>
                    <a:pt x="6" y="144"/>
                    <a:pt x="6" y="144"/>
                    <a:pt x="6" y="144"/>
                  </a:cubicBezTo>
                  <a:cubicBezTo>
                    <a:pt x="3" y="144"/>
                    <a:pt x="0" y="142"/>
                    <a:pt x="0" y="13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2" y="0"/>
                    <a:pt x="144" y="3"/>
                    <a:pt x="144" y="6"/>
                  </a:cubicBezTo>
                  <a:cubicBezTo>
                    <a:pt x="144" y="138"/>
                    <a:pt x="144" y="138"/>
                    <a:pt x="144" y="138"/>
                  </a:cubicBezTo>
                  <a:cubicBezTo>
                    <a:pt x="144" y="142"/>
                    <a:pt x="142" y="144"/>
                    <a:pt x="138" y="144"/>
                  </a:cubicBezTo>
                  <a:close/>
                  <a:moveTo>
                    <a:pt x="12" y="132"/>
                  </a:moveTo>
                  <a:cubicBezTo>
                    <a:pt x="132" y="132"/>
                    <a:pt x="132" y="132"/>
                    <a:pt x="132" y="132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5" name="Freeform 157">
              <a:extLst>
                <a:ext uri="{FF2B5EF4-FFF2-40B4-BE49-F238E27FC236}">
                  <a16:creationId xmlns:a16="http://schemas.microsoft.com/office/drawing/2014/main" id="{AA60D27E-BB2D-A672-7680-2704622F0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4" y="2997"/>
              <a:ext cx="91" cy="89"/>
            </a:xfrm>
            <a:custGeom>
              <a:avLst/>
              <a:gdLst>
                <a:gd name="T0" fmla="*/ 6 w 61"/>
                <a:gd name="T1" fmla="*/ 60 h 60"/>
                <a:gd name="T2" fmla="*/ 2 w 61"/>
                <a:gd name="T3" fmla="*/ 59 h 60"/>
                <a:gd name="T4" fmla="*/ 2 w 61"/>
                <a:gd name="T5" fmla="*/ 50 h 60"/>
                <a:gd name="T6" fmla="*/ 50 w 61"/>
                <a:gd name="T7" fmla="*/ 2 h 60"/>
                <a:gd name="T8" fmla="*/ 58 w 61"/>
                <a:gd name="T9" fmla="*/ 2 h 60"/>
                <a:gd name="T10" fmla="*/ 58 w 61"/>
                <a:gd name="T11" fmla="*/ 11 h 60"/>
                <a:gd name="T12" fmla="*/ 10 w 61"/>
                <a:gd name="T13" fmla="*/ 59 h 60"/>
                <a:gd name="T14" fmla="*/ 6 w 61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0">
                  <a:moveTo>
                    <a:pt x="6" y="60"/>
                  </a:moveTo>
                  <a:cubicBezTo>
                    <a:pt x="5" y="60"/>
                    <a:pt x="3" y="60"/>
                    <a:pt x="2" y="59"/>
                  </a:cubicBezTo>
                  <a:cubicBezTo>
                    <a:pt x="0" y="56"/>
                    <a:pt x="0" y="53"/>
                    <a:pt x="2" y="50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2" y="0"/>
                    <a:pt x="56" y="0"/>
                    <a:pt x="58" y="2"/>
                  </a:cubicBezTo>
                  <a:cubicBezTo>
                    <a:pt x="61" y="5"/>
                    <a:pt x="61" y="8"/>
                    <a:pt x="58" y="11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9" y="60"/>
                    <a:pt x="8" y="60"/>
                    <a:pt x="6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6" name="Freeform 158">
              <a:extLst>
                <a:ext uri="{FF2B5EF4-FFF2-40B4-BE49-F238E27FC236}">
                  <a16:creationId xmlns:a16="http://schemas.microsoft.com/office/drawing/2014/main" id="{758B14CF-8933-1D16-07F7-BA1D97A39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" y="3335"/>
              <a:ext cx="90" cy="89"/>
            </a:xfrm>
            <a:custGeom>
              <a:avLst/>
              <a:gdLst>
                <a:gd name="T0" fmla="*/ 6 w 61"/>
                <a:gd name="T1" fmla="*/ 60 h 60"/>
                <a:gd name="T2" fmla="*/ 2 w 61"/>
                <a:gd name="T3" fmla="*/ 59 h 60"/>
                <a:gd name="T4" fmla="*/ 2 w 61"/>
                <a:gd name="T5" fmla="*/ 50 h 60"/>
                <a:gd name="T6" fmla="*/ 50 w 61"/>
                <a:gd name="T7" fmla="*/ 2 h 60"/>
                <a:gd name="T8" fmla="*/ 58 w 61"/>
                <a:gd name="T9" fmla="*/ 2 h 60"/>
                <a:gd name="T10" fmla="*/ 58 w 61"/>
                <a:gd name="T11" fmla="*/ 11 h 60"/>
                <a:gd name="T12" fmla="*/ 10 w 61"/>
                <a:gd name="T13" fmla="*/ 59 h 60"/>
                <a:gd name="T14" fmla="*/ 6 w 61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0">
                  <a:moveTo>
                    <a:pt x="6" y="60"/>
                  </a:moveTo>
                  <a:cubicBezTo>
                    <a:pt x="5" y="60"/>
                    <a:pt x="3" y="60"/>
                    <a:pt x="2" y="59"/>
                  </a:cubicBezTo>
                  <a:cubicBezTo>
                    <a:pt x="0" y="56"/>
                    <a:pt x="0" y="53"/>
                    <a:pt x="2" y="50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2" y="0"/>
                    <a:pt x="56" y="0"/>
                    <a:pt x="58" y="2"/>
                  </a:cubicBezTo>
                  <a:cubicBezTo>
                    <a:pt x="61" y="5"/>
                    <a:pt x="61" y="8"/>
                    <a:pt x="58" y="11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9" y="60"/>
                    <a:pt x="8" y="60"/>
                    <a:pt x="6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7" name="Freeform 159">
              <a:extLst>
                <a:ext uri="{FF2B5EF4-FFF2-40B4-BE49-F238E27FC236}">
                  <a16:creationId xmlns:a16="http://schemas.microsoft.com/office/drawing/2014/main" id="{3D97EAD2-F07B-28D1-326B-0D77EF5B3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" y="3317"/>
              <a:ext cx="106" cy="107"/>
            </a:xfrm>
            <a:custGeom>
              <a:avLst/>
              <a:gdLst>
                <a:gd name="T0" fmla="*/ 66 w 72"/>
                <a:gd name="T1" fmla="*/ 72 h 72"/>
                <a:gd name="T2" fmla="*/ 6 w 72"/>
                <a:gd name="T3" fmla="*/ 72 h 72"/>
                <a:gd name="T4" fmla="*/ 0 w 72"/>
                <a:gd name="T5" fmla="*/ 66 h 72"/>
                <a:gd name="T6" fmla="*/ 0 w 72"/>
                <a:gd name="T7" fmla="*/ 6 h 72"/>
                <a:gd name="T8" fmla="*/ 6 w 72"/>
                <a:gd name="T9" fmla="*/ 0 h 72"/>
                <a:gd name="T10" fmla="*/ 12 w 72"/>
                <a:gd name="T11" fmla="*/ 6 h 72"/>
                <a:gd name="T12" fmla="*/ 12 w 72"/>
                <a:gd name="T13" fmla="*/ 60 h 72"/>
                <a:gd name="T14" fmla="*/ 66 w 72"/>
                <a:gd name="T15" fmla="*/ 60 h 72"/>
                <a:gd name="T16" fmla="*/ 72 w 72"/>
                <a:gd name="T17" fmla="*/ 66 h 72"/>
                <a:gd name="T18" fmla="*/ 66 w 72"/>
                <a:gd name="T1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66" y="72"/>
                  </a:move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70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66" y="60"/>
                    <a:pt x="66" y="60"/>
                    <a:pt x="66" y="60"/>
                  </a:cubicBezTo>
                  <a:cubicBezTo>
                    <a:pt x="70" y="60"/>
                    <a:pt x="72" y="63"/>
                    <a:pt x="72" y="66"/>
                  </a:cubicBezTo>
                  <a:cubicBezTo>
                    <a:pt x="72" y="70"/>
                    <a:pt x="70" y="72"/>
                    <a:pt x="6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8" name="Freeform 160">
              <a:extLst>
                <a:ext uri="{FF2B5EF4-FFF2-40B4-BE49-F238E27FC236}">
                  <a16:creationId xmlns:a16="http://schemas.microsoft.com/office/drawing/2014/main" id="{34DC0168-3114-BA7D-2059-55BC734EE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" y="2997"/>
              <a:ext cx="106" cy="107"/>
            </a:xfrm>
            <a:custGeom>
              <a:avLst/>
              <a:gdLst>
                <a:gd name="T0" fmla="*/ 66 w 72"/>
                <a:gd name="T1" fmla="*/ 72 h 72"/>
                <a:gd name="T2" fmla="*/ 60 w 72"/>
                <a:gd name="T3" fmla="*/ 66 h 72"/>
                <a:gd name="T4" fmla="*/ 60 w 72"/>
                <a:gd name="T5" fmla="*/ 12 h 72"/>
                <a:gd name="T6" fmla="*/ 6 w 72"/>
                <a:gd name="T7" fmla="*/ 12 h 72"/>
                <a:gd name="T8" fmla="*/ 0 w 72"/>
                <a:gd name="T9" fmla="*/ 6 h 72"/>
                <a:gd name="T10" fmla="*/ 6 w 72"/>
                <a:gd name="T11" fmla="*/ 0 h 72"/>
                <a:gd name="T12" fmla="*/ 66 w 72"/>
                <a:gd name="T13" fmla="*/ 0 h 72"/>
                <a:gd name="T14" fmla="*/ 72 w 72"/>
                <a:gd name="T15" fmla="*/ 6 h 72"/>
                <a:gd name="T16" fmla="*/ 72 w 72"/>
                <a:gd name="T17" fmla="*/ 66 h 72"/>
                <a:gd name="T18" fmla="*/ 66 w 72"/>
                <a:gd name="T1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66" y="72"/>
                  </a:moveTo>
                  <a:cubicBezTo>
                    <a:pt x="63" y="72"/>
                    <a:pt x="60" y="70"/>
                    <a:pt x="60" y="66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70" y="0"/>
                    <a:pt x="72" y="3"/>
                    <a:pt x="72" y="6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72" y="70"/>
                    <a:pt x="70" y="72"/>
                    <a:pt x="6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9" name="Freeform 161">
              <a:extLst>
                <a:ext uri="{FF2B5EF4-FFF2-40B4-BE49-F238E27FC236}">
                  <a16:creationId xmlns:a16="http://schemas.microsoft.com/office/drawing/2014/main" id="{9FED5B35-6A46-B12D-2363-68C45809F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4" y="3335"/>
              <a:ext cx="91" cy="89"/>
            </a:xfrm>
            <a:custGeom>
              <a:avLst/>
              <a:gdLst>
                <a:gd name="T0" fmla="*/ 54 w 61"/>
                <a:gd name="T1" fmla="*/ 60 h 60"/>
                <a:gd name="T2" fmla="*/ 50 w 61"/>
                <a:gd name="T3" fmla="*/ 59 h 60"/>
                <a:gd name="T4" fmla="*/ 2 w 61"/>
                <a:gd name="T5" fmla="*/ 11 h 60"/>
                <a:gd name="T6" fmla="*/ 2 w 61"/>
                <a:gd name="T7" fmla="*/ 2 h 60"/>
                <a:gd name="T8" fmla="*/ 10 w 61"/>
                <a:gd name="T9" fmla="*/ 2 h 60"/>
                <a:gd name="T10" fmla="*/ 58 w 61"/>
                <a:gd name="T11" fmla="*/ 50 h 60"/>
                <a:gd name="T12" fmla="*/ 58 w 61"/>
                <a:gd name="T13" fmla="*/ 59 h 60"/>
                <a:gd name="T14" fmla="*/ 54 w 61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0">
                  <a:moveTo>
                    <a:pt x="54" y="60"/>
                  </a:moveTo>
                  <a:cubicBezTo>
                    <a:pt x="53" y="60"/>
                    <a:pt x="51" y="60"/>
                    <a:pt x="50" y="5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5"/>
                    <a:pt x="2" y="2"/>
                  </a:cubicBezTo>
                  <a:cubicBezTo>
                    <a:pt x="4" y="0"/>
                    <a:pt x="8" y="0"/>
                    <a:pt x="10" y="2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61" y="53"/>
                    <a:pt x="61" y="56"/>
                    <a:pt x="58" y="59"/>
                  </a:cubicBezTo>
                  <a:cubicBezTo>
                    <a:pt x="57" y="60"/>
                    <a:pt x="56" y="60"/>
                    <a:pt x="54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0" name="Freeform 162">
              <a:extLst>
                <a:ext uri="{FF2B5EF4-FFF2-40B4-BE49-F238E27FC236}">
                  <a16:creationId xmlns:a16="http://schemas.microsoft.com/office/drawing/2014/main" id="{D2A49C63-7486-0D2C-C11E-0DB3F9CE0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" y="2997"/>
              <a:ext cx="90" cy="89"/>
            </a:xfrm>
            <a:custGeom>
              <a:avLst/>
              <a:gdLst>
                <a:gd name="T0" fmla="*/ 54 w 61"/>
                <a:gd name="T1" fmla="*/ 60 h 60"/>
                <a:gd name="T2" fmla="*/ 50 w 61"/>
                <a:gd name="T3" fmla="*/ 59 h 60"/>
                <a:gd name="T4" fmla="*/ 2 w 61"/>
                <a:gd name="T5" fmla="*/ 11 h 60"/>
                <a:gd name="T6" fmla="*/ 2 w 61"/>
                <a:gd name="T7" fmla="*/ 2 h 60"/>
                <a:gd name="T8" fmla="*/ 10 w 61"/>
                <a:gd name="T9" fmla="*/ 2 h 60"/>
                <a:gd name="T10" fmla="*/ 58 w 61"/>
                <a:gd name="T11" fmla="*/ 50 h 60"/>
                <a:gd name="T12" fmla="*/ 58 w 61"/>
                <a:gd name="T13" fmla="*/ 59 h 60"/>
                <a:gd name="T14" fmla="*/ 54 w 61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0">
                  <a:moveTo>
                    <a:pt x="54" y="60"/>
                  </a:moveTo>
                  <a:cubicBezTo>
                    <a:pt x="53" y="60"/>
                    <a:pt x="51" y="60"/>
                    <a:pt x="50" y="5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5"/>
                    <a:pt x="2" y="2"/>
                  </a:cubicBezTo>
                  <a:cubicBezTo>
                    <a:pt x="4" y="0"/>
                    <a:pt x="8" y="0"/>
                    <a:pt x="10" y="2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61" y="53"/>
                    <a:pt x="61" y="56"/>
                    <a:pt x="58" y="59"/>
                  </a:cubicBezTo>
                  <a:cubicBezTo>
                    <a:pt x="57" y="60"/>
                    <a:pt x="56" y="60"/>
                    <a:pt x="54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1" name="Freeform 163">
              <a:extLst>
                <a:ext uri="{FF2B5EF4-FFF2-40B4-BE49-F238E27FC236}">
                  <a16:creationId xmlns:a16="http://schemas.microsoft.com/office/drawing/2014/main" id="{D2B86F2A-0828-7BEC-1CF7-C769156E6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" y="2997"/>
              <a:ext cx="106" cy="107"/>
            </a:xfrm>
            <a:custGeom>
              <a:avLst/>
              <a:gdLst>
                <a:gd name="T0" fmla="*/ 6 w 72"/>
                <a:gd name="T1" fmla="*/ 72 h 72"/>
                <a:gd name="T2" fmla="*/ 0 w 72"/>
                <a:gd name="T3" fmla="*/ 66 h 72"/>
                <a:gd name="T4" fmla="*/ 0 w 72"/>
                <a:gd name="T5" fmla="*/ 6 h 72"/>
                <a:gd name="T6" fmla="*/ 6 w 72"/>
                <a:gd name="T7" fmla="*/ 0 h 72"/>
                <a:gd name="T8" fmla="*/ 66 w 72"/>
                <a:gd name="T9" fmla="*/ 0 h 72"/>
                <a:gd name="T10" fmla="*/ 72 w 72"/>
                <a:gd name="T11" fmla="*/ 6 h 72"/>
                <a:gd name="T12" fmla="*/ 66 w 72"/>
                <a:gd name="T13" fmla="*/ 12 h 72"/>
                <a:gd name="T14" fmla="*/ 12 w 72"/>
                <a:gd name="T15" fmla="*/ 12 h 72"/>
                <a:gd name="T16" fmla="*/ 12 w 72"/>
                <a:gd name="T17" fmla="*/ 66 h 72"/>
                <a:gd name="T18" fmla="*/ 6 w 72"/>
                <a:gd name="T1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6" y="72"/>
                  </a:moveTo>
                  <a:cubicBezTo>
                    <a:pt x="3" y="72"/>
                    <a:pt x="0" y="70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70" y="0"/>
                    <a:pt x="72" y="3"/>
                    <a:pt x="72" y="6"/>
                  </a:cubicBezTo>
                  <a:cubicBezTo>
                    <a:pt x="72" y="10"/>
                    <a:pt x="70" y="12"/>
                    <a:pt x="66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70"/>
                    <a:pt x="10" y="72"/>
                    <a:pt x="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32" name="Freeform 164">
              <a:extLst>
                <a:ext uri="{FF2B5EF4-FFF2-40B4-BE49-F238E27FC236}">
                  <a16:creationId xmlns:a16="http://schemas.microsoft.com/office/drawing/2014/main" id="{DC580769-CBA9-E7C1-5C5F-CE7C09E2D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" y="3317"/>
              <a:ext cx="106" cy="107"/>
            </a:xfrm>
            <a:custGeom>
              <a:avLst/>
              <a:gdLst>
                <a:gd name="T0" fmla="*/ 66 w 72"/>
                <a:gd name="T1" fmla="*/ 72 h 72"/>
                <a:gd name="T2" fmla="*/ 6 w 72"/>
                <a:gd name="T3" fmla="*/ 72 h 72"/>
                <a:gd name="T4" fmla="*/ 0 w 72"/>
                <a:gd name="T5" fmla="*/ 66 h 72"/>
                <a:gd name="T6" fmla="*/ 6 w 72"/>
                <a:gd name="T7" fmla="*/ 60 h 72"/>
                <a:gd name="T8" fmla="*/ 60 w 72"/>
                <a:gd name="T9" fmla="*/ 60 h 72"/>
                <a:gd name="T10" fmla="*/ 60 w 72"/>
                <a:gd name="T11" fmla="*/ 6 h 72"/>
                <a:gd name="T12" fmla="*/ 66 w 72"/>
                <a:gd name="T13" fmla="*/ 0 h 72"/>
                <a:gd name="T14" fmla="*/ 72 w 72"/>
                <a:gd name="T15" fmla="*/ 6 h 72"/>
                <a:gd name="T16" fmla="*/ 72 w 72"/>
                <a:gd name="T17" fmla="*/ 66 h 72"/>
                <a:gd name="T18" fmla="*/ 66 w 72"/>
                <a:gd name="T1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66" y="72"/>
                  </a:moveTo>
                  <a:cubicBezTo>
                    <a:pt x="6" y="72"/>
                    <a:pt x="6" y="72"/>
                    <a:pt x="6" y="72"/>
                  </a:cubicBezTo>
                  <a:cubicBezTo>
                    <a:pt x="3" y="72"/>
                    <a:pt x="0" y="70"/>
                    <a:pt x="0" y="66"/>
                  </a:cubicBezTo>
                  <a:cubicBezTo>
                    <a:pt x="0" y="63"/>
                    <a:pt x="3" y="60"/>
                    <a:pt x="6" y="60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60" y="3"/>
                    <a:pt x="63" y="0"/>
                    <a:pt x="66" y="0"/>
                  </a:cubicBezTo>
                  <a:cubicBezTo>
                    <a:pt x="70" y="0"/>
                    <a:pt x="72" y="3"/>
                    <a:pt x="72" y="6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72" y="70"/>
                    <a:pt x="70" y="72"/>
                    <a:pt x="6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1385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45CB0-8498-6031-8B38-5CB6E11E1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AE5-CAF5-9218-E65C-B13E1FE4E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80" y="386861"/>
            <a:ext cx="9144000" cy="689420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Digital Core: Market Activation Imperatives (2/2)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9ABA072-91A5-0B47-1D24-FEED065CC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565989"/>
              </p:ext>
            </p:extLst>
          </p:nvPr>
        </p:nvGraphicFramePr>
        <p:xfrm>
          <a:off x="543179" y="1606010"/>
          <a:ext cx="11385296" cy="3180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2648">
                  <a:extLst>
                    <a:ext uri="{9D8B030D-6E8A-4147-A177-3AD203B41FA5}">
                      <a16:colId xmlns:a16="http://schemas.microsoft.com/office/drawing/2014/main" val="3509487077"/>
                    </a:ext>
                  </a:extLst>
                </a:gridCol>
                <a:gridCol w="5692648">
                  <a:extLst>
                    <a:ext uri="{9D8B030D-6E8A-4147-A177-3AD203B41FA5}">
                      <a16:colId xmlns:a16="http://schemas.microsoft.com/office/drawing/2014/main" val="4152178338"/>
                    </a:ext>
                  </a:extLst>
                </a:gridCol>
              </a:tblGrid>
              <a:tr h="63518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 DELIVERS IT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Talent Activation</a:t>
                      </a:r>
                    </a:p>
                  </a:txBody>
                  <a:tcPr marL="137160"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WE SHOW UP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Brand &amp; Market Positioning</a:t>
                      </a:r>
                      <a:endParaRPr lang="en-US" sz="1200" dirty="0">
                        <a:solidFill>
                          <a:schemeClr val="accent2"/>
                        </a:solidFill>
                      </a:endParaRPr>
                    </a:p>
                  </a:txBody>
                  <a:tcPr marL="13716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656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Refocus top talent</a:t>
                      </a:r>
                    </a:p>
                    <a:p>
                      <a:pPr marL="17145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</a:rPr>
                        <a:t>Free deep practitioners from proposal work</a:t>
                      </a:r>
                    </a:p>
                    <a:p>
                      <a:pPr marL="171450" lvl="0" indent="-1714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</a:rPr>
                        <a:t>Deploy into front-of-client transformation conversations</a:t>
                      </a: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 new capability profile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Scale storyteller–connectors (business + AI narrative)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Complement with: Industry advisors; Narrative coaches; Tiger teams (rapid deal support) </a:t>
                      </a: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Accelerate enablement model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Shift from training → activation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90-day cycles: Live deal coaching; Storytelling labs“; Bring-your-deal” enablement</a:t>
                      </a: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  <a:p>
                      <a:pPr marL="0" lvl="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Deploy talent intentionally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Match talent to conversation (not availability)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Ensure top talent in priority pursuits</a:t>
                      </a:r>
                    </a:p>
                  </a:txBody>
                  <a:tcPr marL="137160" marT="9144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Own the “Digital Core Reinvention” narrative 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Clear, consistent story across CAL, clients, ecosystem</a:t>
                      </a:r>
                    </a:p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Segmented storytelling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Tailored messaging by client maturity and industry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00" kern="1200" dirty="0">
                        <a:solidFill>
                          <a:schemeClr val="tx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Proof-led marketing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Large deal wins, flagship case studies, outcome metrics</a:t>
                      </a:r>
                    </a:p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Position as business transformer, not IT provider</a:t>
                      </a:r>
                    </a:p>
                    <a:p>
                      <a:pPr marL="171450" lvl="0" indent="-171450" algn="l" defTabSz="914377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Especially in CIO-led conversations</a:t>
                      </a:r>
                    </a:p>
                  </a:txBody>
                  <a:tcPr marL="137160" marT="9144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144328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7C9427EB-4605-74C4-4E81-135ADC09583D}"/>
              </a:ext>
            </a:extLst>
          </p:cNvPr>
          <p:cNvSpPr txBox="1"/>
          <p:nvPr/>
        </p:nvSpPr>
        <p:spPr>
          <a:xfrm>
            <a:off x="457199" y="774103"/>
            <a:ext cx="11298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200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We must shift from incremental IT selling to enterprise reinvention, and move from fragmented GTM execution to a system-led market activation model—where every account consistently drives CIO-led, business-owned transformation outcomes.</a:t>
            </a:r>
          </a:p>
        </p:txBody>
      </p:sp>
      <p:grpSp>
        <p:nvGrpSpPr>
          <p:cNvPr id="3" name="Group 54">
            <a:extLst>
              <a:ext uri="{FF2B5EF4-FFF2-40B4-BE49-F238E27FC236}">
                <a16:creationId xmlns:a16="http://schemas.microsoft.com/office/drawing/2014/main" id="{88B9892D-50AB-8C67-A0BC-2B017C7727C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441034" y="1702290"/>
            <a:ext cx="486806" cy="434924"/>
            <a:chOff x="6718" y="681"/>
            <a:chExt cx="441" cy="394"/>
          </a:xfrm>
          <a:solidFill>
            <a:srgbClr val="FFFFFF"/>
          </a:solidFill>
        </p:grpSpPr>
        <p:sp>
          <p:nvSpPr>
            <p:cNvPr id="4" name="Freeform 55">
              <a:extLst>
                <a:ext uri="{FF2B5EF4-FFF2-40B4-BE49-F238E27FC236}">
                  <a16:creationId xmlns:a16="http://schemas.microsoft.com/office/drawing/2014/main" id="{1AB03C26-21A4-AEA3-5847-4916DA45BC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83" y="681"/>
              <a:ext cx="110" cy="107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12 h 72"/>
                <a:gd name="T12" fmla="*/ 12 w 72"/>
                <a:gd name="T13" fmla="*/ 36 h 72"/>
                <a:gd name="T14" fmla="*/ 36 w 72"/>
                <a:gd name="T15" fmla="*/ 60 h 72"/>
                <a:gd name="T16" fmla="*/ 60 w 72"/>
                <a:gd name="T17" fmla="*/ 36 h 72"/>
                <a:gd name="T18" fmla="*/ 36 w 72"/>
                <a:gd name="T19" fmla="*/ 1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7" y="72"/>
                    <a:pt x="0" y="55"/>
                    <a:pt x="0" y="36"/>
                  </a:cubicBezTo>
                  <a:cubicBezTo>
                    <a:pt x="0" y="16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5"/>
                    <a:pt x="56" y="72"/>
                    <a:pt x="36" y="72"/>
                  </a:cubicBezTo>
                  <a:close/>
                  <a:moveTo>
                    <a:pt x="36" y="12"/>
                  </a:moveTo>
                  <a:cubicBezTo>
                    <a:pt x="23" y="12"/>
                    <a:pt x="12" y="22"/>
                    <a:pt x="12" y="36"/>
                  </a:cubicBezTo>
                  <a:cubicBezTo>
                    <a:pt x="12" y="49"/>
                    <a:pt x="23" y="60"/>
                    <a:pt x="36" y="60"/>
                  </a:cubicBezTo>
                  <a:cubicBezTo>
                    <a:pt x="50" y="60"/>
                    <a:pt x="60" y="49"/>
                    <a:pt x="60" y="36"/>
                  </a:cubicBezTo>
                  <a:cubicBezTo>
                    <a:pt x="60" y="22"/>
                    <a:pt x="50" y="12"/>
                    <a:pt x="3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5" name="Freeform 56">
              <a:extLst>
                <a:ext uri="{FF2B5EF4-FFF2-40B4-BE49-F238E27FC236}">
                  <a16:creationId xmlns:a16="http://schemas.microsoft.com/office/drawing/2014/main" id="{AEC36FA1-A01D-558C-50A3-BC3433FBA7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30" y="717"/>
              <a:ext cx="74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37"/>
                    <a:pt x="38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8" y="12"/>
                    <a:pt x="12" y="17"/>
                    <a:pt x="12" y="24"/>
                  </a:cubicBezTo>
                  <a:cubicBezTo>
                    <a:pt x="12" y="30"/>
                    <a:pt x="18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6" name="Freeform 57">
              <a:extLst>
                <a:ext uri="{FF2B5EF4-FFF2-40B4-BE49-F238E27FC236}">
                  <a16:creationId xmlns:a16="http://schemas.microsoft.com/office/drawing/2014/main" id="{12ABD6B0-2B7F-FD88-CFD6-AAD7A0BA51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3" y="717"/>
              <a:ext cx="73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37"/>
                    <a:pt x="38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8" y="12"/>
                    <a:pt x="12" y="17"/>
                    <a:pt x="12" y="24"/>
                  </a:cubicBezTo>
                  <a:cubicBezTo>
                    <a:pt x="12" y="30"/>
                    <a:pt x="18" y="36"/>
                    <a:pt x="24" y="36"/>
                  </a:cubicBezTo>
                  <a:cubicBezTo>
                    <a:pt x="31" y="36"/>
                    <a:pt x="36" y="30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7" name="Freeform 58">
              <a:extLst>
                <a:ext uri="{FF2B5EF4-FFF2-40B4-BE49-F238E27FC236}">
                  <a16:creationId xmlns:a16="http://schemas.microsoft.com/office/drawing/2014/main" id="{0C49EA27-A217-5415-42C3-80A4F1E7D0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8" y="989"/>
              <a:ext cx="441" cy="86"/>
            </a:xfrm>
            <a:custGeom>
              <a:avLst/>
              <a:gdLst>
                <a:gd name="T0" fmla="*/ 144 w 288"/>
                <a:gd name="T1" fmla="*/ 58 h 58"/>
                <a:gd name="T2" fmla="*/ 0 w 288"/>
                <a:gd name="T3" fmla="*/ 28 h 58"/>
                <a:gd name="T4" fmla="*/ 83 w 288"/>
                <a:gd name="T5" fmla="*/ 0 h 58"/>
                <a:gd name="T6" fmla="*/ 90 w 288"/>
                <a:gd name="T7" fmla="*/ 6 h 58"/>
                <a:gd name="T8" fmla="*/ 84 w 288"/>
                <a:gd name="T9" fmla="*/ 12 h 58"/>
                <a:gd name="T10" fmla="*/ 13 w 288"/>
                <a:gd name="T11" fmla="*/ 28 h 58"/>
                <a:gd name="T12" fmla="*/ 144 w 288"/>
                <a:gd name="T13" fmla="*/ 46 h 58"/>
                <a:gd name="T14" fmla="*/ 276 w 288"/>
                <a:gd name="T15" fmla="*/ 28 h 58"/>
                <a:gd name="T16" fmla="*/ 204 w 288"/>
                <a:gd name="T17" fmla="*/ 12 h 58"/>
                <a:gd name="T18" fmla="*/ 198 w 288"/>
                <a:gd name="T19" fmla="*/ 6 h 58"/>
                <a:gd name="T20" fmla="*/ 205 w 288"/>
                <a:gd name="T21" fmla="*/ 0 h 58"/>
                <a:gd name="T22" fmla="*/ 288 w 288"/>
                <a:gd name="T23" fmla="*/ 28 h 58"/>
                <a:gd name="T24" fmla="*/ 144 w 288"/>
                <a:gd name="T25" fmla="*/ 58 h 58"/>
                <a:gd name="T26" fmla="*/ 277 w 288"/>
                <a:gd name="T27" fmla="*/ 28 h 58"/>
                <a:gd name="T28" fmla="*/ 277 w 288"/>
                <a:gd name="T29" fmla="*/ 2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8" h="58">
                  <a:moveTo>
                    <a:pt x="144" y="58"/>
                  </a:moveTo>
                  <a:cubicBezTo>
                    <a:pt x="130" y="58"/>
                    <a:pt x="0" y="57"/>
                    <a:pt x="0" y="28"/>
                  </a:cubicBezTo>
                  <a:cubicBezTo>
                    <a:pt x="0" y="14"/>
                    <a:pt x="28" y="5"/>
                    <a:pt x="83" y="0"/>
                  </a:cubicBezTo>
                  <a:cubicBezTo>
                    <a:pt x="87" y="0"/>
                    <a:pt x="90" y="2"/>
                    <a:pt x="90" y="6"/>
                  </a:cubicBezTo>
                  <a:cubicBezTo>
                    <a:pt x="90" y="9"/>
                    <a:pt x="88" y="12"/>
                    <a:pt x="84" y="12"/>
                  </a:cubicBezTo>
                  <a:cubicBezTo>
                    <a:pt x="33" y="16"/>
                    <a:pt x="16" y="24"/>
                    <a:pt x="13" y="28"/>
                  </a:cubicBezTo>
                  <a:cubicBezTo>
                    <a:pt x="19" y="34"/>
                    <a:pt x="65" y="46"/>
                    <a:pt x="144" y="46"/>
                  </a:cubicBezTo>
                  <a:cubicBezTo>
                    <a:pt x="223" y="46"/>
                    <a:pt x="270" y="34"/>
                    <a:pt x="276" y="28"/>
                  </a:cubicBezTo>
                  <a:cubicBezTo>
                    <a:pt x="273" y="24"/>
                    <a:pt x="255" y="16"/>
                    <a:pt x="204" y="12"/>
                  </a:cubicBezTo>
                  <a:cubicBezTo>
                    <a:pt x="201" y="12"/>
                    <a:pt x="198" y="9"/>
                    <a:pt x="198" y="6"/>
                  </a:cubicBezTo>
                  <a:cubicBezTo>
                    <a:pt x="199" y="2"/>
                    <a:pt x="202" y="0"/>
                    <a:pt x="205" y="0"/>
                  </a:cubicBezTo>
                  <a:cubicBezTo>
                    <a:pt x="260" y="5"/>
                    <a:pt x="288" y="14"/>
                    <a:pt x="288" y="28"/>
                  </a:cubicBezTo>
                  <a:cubicBezTo>
                    <a:pt x="288" y="57"/>
                    <a:pt x="159" y="58"/>
                    <a:pt x="144" y="58"/>
                  </a:cubicBezTo>
                  <a:close/>
                  <a:moveTo>
                    <a:pt x="277" y="28"/>
                  </a:moveTo>
                  <a:cubicBezTo>
                    <a:pt x="277" y="28"/>
                    <a:pt x="277" y="28"/>
                    <a:pt x="27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8" name="Freeform 59">
              <a:extLst>
                <a:ext uri="{FF2B5EF4-FFF2-40B4-BE49-F238E27FC236}">
                  <a16:creationId xmlns:a16="http://schemas.microsoft.com/office/drawing/2014/main" id="{A81AB631-7CEE-88BE-9B8A-02B63C93F6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83" y="806"/>
              <a:ext cx="110" cy="180"/>
            </a:xfrm>
            <a:custGeom>
              <a:avLst/>
              <a:gdLst>
                <a:gd name="T0" fmla="*/ 66 w 72"/>
                <a:gd name="T1" fmla="*/ 120 h 120"/>
                <a:gd name="T2" fmla="*/ 6 w 72"/>
                <a:gd name="T3" fmla="*/ 120 h 120"/>
                <a:gd name="T4" fmla="*/ 0 w 72"/>
                <a:gd name="T5" fmla="*/ 114 h 120"/>
                <a:gd name="T6" fmla="*/ 0 w 72"/>
                <a:gd name="T7" fmla="*/ 36 h 120"/>
                <a:gd name="T8" fmla="*/ 36 w 72"/>
                <a:gd name="T9" fmla="*/ 0 h 120"/>
                <a:gd name="T10" fmla="*/ 72 w 72"/>
                <a:gd name="T11" fmla="*/ 36 h 120"/>
                <a:gd name="T12" fmla="*/ 72 w 72"/>
                <a:gd name="T13" fmla="*/ 114 h 120"/>
                <a:gd name="T14" fmla="*/ 66 w 72"/>
                <a:gd name="T15" fmla="*/ 120 h 120"/>
                <a:gd name="T16" fmla="*/ 12 w 72"/>
                <a:gd name="T17" fmla="*/ 108 h 120"/>
                <a:gd name="T18" fmla="*/ 60 w 72"/>
                <a:gd name="T19" fmla="*/ 108 h 120"/>
                <a:gd name="T20" fmla="*/ 60 w 72"/>
                <a:gd name="T21" fmla="*/ 36 h 120"/>
                <a:gd name="T22" fmla="*/ 36 w 72"/>
                <a:gd name="T23" fmla="*/ 12 h 120"/>
                <a:gd name="T24" fmla="*/ 12 w 72"/>
                <a:gd name="T25" fmla="*/ 36 h 120"/>
                <a:gd name="T26" fmla="*/ 12 w 72"/>
                <a:gd name="T27" fmla="*/ 10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120">
                  <a:moveTo>
                    <a:pt x="66" y="120"/>
                  </a:moveTo>
                  <a:cubicBezTo>
                    <a:pt x="6" y="120"/>
                    <a:pt x="6" y="120"/>
                    <a:pt x="6" y="120"/>
                  </a:cubicBezTo>
                  <a:cubicBezTo>
                    <a:pt x="3" y="120"/>
                    <a:pt x="0" y="117"/>
                    <a:pt x="0" y="114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7"/>
                    <a:pt x="70" y="120"/>
                    <a:pt x="66" y="120"/>
                  </a:cubicBezTo>
                  <a:close/>
                  <a:moveTo>
                    <a:pt x="12" y="108"/>
                  </a:moveTo>
                  <a:cubicBezTo>
                    <a:pt x="60" y="108"/>
                    <a:pt x="60" y="108"/>
                    <a:pt x="60" y="108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0" y="22"/>
                    <a:pt x="50" y="12"/>
                    <a:pt x="36" y="12"/>
                  </a:cubicBezTo>
                  <a:cubicBezTo>
                    <a:pt x="23" y="12"/>
                    <a:pt x="12" y="22"/>
                    <a:pt x="12" y="36"/>
                  </a:cubicBezTo>
                  <a:lnTo>
                    <a:pt x="12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0" name="Freeform 60">
              <a:extLst>
                <a:ext uri="{FF2B5EF4-FFF2-40B4-BE49-F238E27FC236}">
                  <a16:creationId xmlns:a16="http://schemas.microsoft.com/office/drawing/2014/main" id="{2FBFB787-8D5B-720D-3883-8890CB6566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30" y="806"/>
              <a:ext cx="74" cy="144"/>
            </a:xfrm>
            <a:custGeom>
              <a:avLst/>
              <a:gdLst>
                <a:gd name="T0" fmla="*/ 42 w 48"/>
                <a:gd name="T1" fmla="*/ 96 h 96"/>
                <a:gd name="T2" fmla="*/ 6 w 48"/>
                <a:gd name="T3" fmla="*/ 96 h 96"/>
                <a:gd name="T4" fmla="*/ 0 w 48"/>
                <a:gd name="T5" fmla="*/ 90 h 96"/>
                <a:gd name="T6" fmla="*/ 0 w 48"/>
                <a:gd name="T7" fmla="*/ 24 h 96"/>
                <a:gd name="T8" fmla="*/ 24 w 48"/>
                <a:gd name="T9" fmla="*/ 0 h 96"/>
                <a:gd name="T10" fmla="*/ 48 w 48"/>
                <a:gd name="T11" fmla="*/ 24 h 96"/>
                <a:gd name="T12" fmla="*/ 48 w 48"/>
                <a:gd name="T13" fmla="*/ 90 h 96"/>
                <a:gd name="T14" fmla="*/ 42 w 48"/>
                <a:gd name="T15" fmla="*/ 96 h 96"/>
                <a:gd name="T16" fmla="*/ 12 w 48"/>
                <a:gd name="T17" fmla="*/ 84 h 96"/>
                <a:gd name="T18" fmla="*/ 36 w 48"/>
                <a:gd name="T19" fmla="*/ 84 h 96"/>
                <a:gd name="T20" fmla="*/ 36 w 48"/>
                <a:gd name="T21" fmla="*/ 24 h 96"/>
                <a:gd name="T22" fmla="*/ 24 w 48"/>
                <a:gd name="T23" fmla="*/ 12 h 96"/>
                <a:gd name="T24" fmla="*/ 12 w 48"/>
                <a:gd name="T25" fmla="*/ 24 h 96"/>
                <a:gd name="T26" fmla="*/ 12 w 48"/>
                <a:gd name="T27" fmla="*/ 8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96">
                  <a:moveTo>
                    <a:pt x="42" y="96"/>
                  </a:moveTo>
                  <a:cubicBezTo>
                    <a:pt x="6" y="96"/>
                    <a:pt x="6" y="96"/>
                    <a:pt x="6" y="96"/>
                  </a:cubicBezTo>
                  <a:cubicBezTo>
                    <a:pt x="3" y="96"/>
                    <a:pt x="0" y="93"/>
                    <a:pt x="0" y="9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93"/>
                    <a:pt x="46" y="96"/>
                    <a:pt x="42" y="96"/>
                  </a:cubicBezTo>
                  <a:close/>
                  <a:moveTo>
                    <a:pt x="12" y="84"/>
                  </a:moveTo>
                  <a:cubicBezTo>
                    <a:pt x="36" y="84"/>
                    <a:pt x="36" y="84"/>
                    <a:pt x="36" y="8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ubicBezTo>
                    <a:pt x="18" y="12"/>
                    <a:pt x="12" y="17"/>
                    <a:pt x="12" y="24"/>
                  </a:cubicBezTo>
                  <a:lnTo>
                    <a:pt x="12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1" name="Freeform 61">
              <a:extLst>
                <a:ext uri="{FF2B5EF4-FFF2-40B4-BE49-F238E27FC236}">
                  <a16:creationId xmlns:a16="http://schemas.microsoft.com/office/drawing/2014/main" id="{B0A9BABF-A4D9-E6FB-B033-621AB328A3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3" y="806"/>
              <a:ext cx="73" cy="144"/>
            </a:xfrm>
            <a:custGeom>
              <a:avLst/>
              <a:gdLst>
                <a:gd name="T0" fmla="*/ 42 w 48"/>
                <a:gd name="T1" fmla="*/ 96 h 96"/>
                <a:gd name="T2" fmla="*/ 6 w 48"/>
                <a:gd name="T3" fmla="*/ 96 h 96"/>
                <a:gd name="T4" fmla="*/ 0 w 48"/>
                <a:gd name="T5" fmla="*/ 90 h 96"/>
                <a:gd name="T6" fmla="*/ 0 w 48"/>
                <a:gd name="T7" fmla="*/ 24 h 96"/>
                <a:gd name="T8" fmla="*/ 24 w 48"/>
                <a:gd name="T9" fmla="*/ 0 h 96"/>
                <a:gd name="T10" fmla="*/ 48 w 48"/>
                <a:gd name="T11" fmla="*/ 24 h 96"/>
                <a:gd name="T12" fmla="*/ 48 w 48"/>
                <a:gd name="T13" fmla="*/ 90 h 96"/>
                <a:gd name="T14" fmla="*/ 42 w 48"/>
                <a:gd name="T15" fmla="*/ 96 h 96"/>
                <a:gd name="T16" fmla="*/ 12 w 48"/>
                <a:gd name="T17" fmla="*/ 84 h 96"/>
                <a:gd name="T18" fmla="*/ 36 w 48"/>
                <a:gd name="T19" fmla="*/ 84 h 96"/>
                <a:gd name="T20" fmla="*/ 36 w 48"/>
                <a:gd name="T21" fmla="*/ 24 h 96"/>
                <a:gd name="T22" fmla="*/ 24 w 48"/>
                <a:gd name="T23" fmla="*/ 12 h 96"/>
                <a:gd name="T24" fmla="*/ 12 w 48"/>
                <a:gd name="T25" fmla="*/ 24 h 96"/>
                <a:gd name="T26" fmla="*/ 12 w 48"/>
                <a:gd name="T27" fmla="*/ 8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96">
                  <a:moveTo>
                    <a:pt x="42" y="96"/>
                  </a:moveTo>
                  <a:cubicBezTo>
                    <a:pt x="6" y="96"/>
                    <a:pt x="6" y="96"/>
                    <a:pt x="6" y="96"/>
                  </a:cubicBezTo>
                  <a:cubicBezTo>
                    <a:pt x="3" y="96"/>
                    <a:pt x="0" y="93"/>
                    <a:pt x="0" y="9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8" y="0"/>
                    <a:pt x="48" y="10"/>
                    <a:pt x="48" y="24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93"/>
                    <a:pt x="46" y="96"/>
                    <a:pt x="42" y="96"/>
                  </a:cubicBezTo>
                  <a:close/>
                  <a:moveTo>
                    <a:pt x="12" y="84"/>
                  </a:moveTo>
                  <a:cubicBezTo>
                    <a:pt x="36" y="84"/>
                    <a:pt x="36" y="84"/>
                    <a:pt x="36" y="8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17"/>
                    <a:pt x="31" y="12"/>
                    <a:pt x="24" y="12"/>
                  </a:cubicBezTo>
                  <a:cubicBezTo>
                    <a:pt x="18" y="12"/>
                    <a:pt x="12" y="17"/>
                    <a:pt x="12" y="24"/>
                  </a:cubicBezTo>
                  <a:lnTo>
                    <a:pt x="12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grpSp>
        <p:nvGrpSpPr>
          <p:cNvPr id="12" name="Group 131">
            <a:extLst>
              <a:ext uri="{FF2B5EF4-FFF2-40B4-BE49-F238E27FC236}">
                <a16:creationId xmlns:a16="http://schemas.microsoft.com/office/drawing/2014/main" id="{F08412E8-AB56-5CFF-60BD-A0B04EBD4B0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211039" y="1678527"/>
            <a:ext cx="468748" cy="471044"/>
            <a:chOff x="3447" y="3005"/>
            <a:chExt cx="408" cy="410"/>
          </a:xfrm>
          <a:solidFill>
            <a:srgbClr val="FFFFFF"/>
          </a:solidFill>
        </p:grpSpPr>
        <p:sp>
          <p:nvSpPr>
            <p:cNvPr id="13" name="Freeform 132">
              <a:extLst>
                <a:ext uri="{FF2B5EF4-FFF2-40B4-BE49-F238E27FC236}">
                  <a16:creationId xmlns:a16="http://schemas.microsoft.com/office/drawing/2014/main" id="{7DA55524-C15C-2863-A5FE-E4FF9BF34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" y="3086"/>
              <a:ext cx="337" cy="18"/>
            </a:xfrm>
            <a:custGeom>
              <a:avLst/>
              <a:gdLst>
                <a:gd name="T0" fmla="*/ 222 w 228"/>
                <a:gd name="T1" fmla="*/ 12 h 12"/>
                <a:gd name="T2" fmla="*/ 6 w 228"/>
                <a:gd name="T3" fmla="*/ 12 h 12"/>
                <a:gd name="T4" fmla="*/ 0 w 228"/>
                <a:gd name="T5" fmla="*/ 6 h 12"/>
                <a:gd name="T6" fmla="*/ 6 w 228"/>
                <a:gd name="T7" fmla="*/ 0 h 12"/>
                <a:gd name="T8" fmla="*/ 222 w 228"/>
                <a:gd name="T9" fmla="*/ 0 h 12"/>
                <a:gd name="T10" fmla="*/ 228 w 228"/>
                <a:gd name="T11" fmla="*/ 6 h 12"/>
                <a:gd name="T12" fmla="*/ 222 w 22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12">
                  <a:moveTo>
                    <a:pt x="22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22" y="0"/>
                    <a:pt x="222" y="0"/>
                    <a:pt x="222" y="0"/>
                  </a:cubicBezTo>
                  <a:cubicBezTo>
                    <a:pt x="226" y="0"/>
                    <a:pt x="228" y="3"/>
                    <a:pt x="228" y="6"/>
                  </a:cubicBezTo>
                  <a:cubicBezTo>
                    <a:pt x="228" y="9"/>
                    <a:pt x="226" y="12"/>
                    <a:pt x="22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4" name="Freeform 133">
              <a:extLst>
                <a:ext uri="{FF2B5EF4-FFF2-40B4-BE49-F238E27FC236}">
                  <a16:creationId xmlns:a16="http://schemas.microsoft.com/office/drawing/2014/main" id="{4DABCDB9-0D64-9818-2B8D-703C362090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2" y="3068"/>
              <a:ext cx="53" cy="54"/>
            </a:xfrm>
            <a:custGeom>
              <a:avLst/>
              <a:gdLst>
                <a:gd name="T0" fmla="*/ 18 w 36"/>
                <a:gd name="T1" fmla="*/ 36 h 36"/>
                <a:gd name="T2" fmla="*/ 0 w 36"/>
                <a:gd name="T3" fmla="*/ 18 h 36"/>
                <a:gd name="T4" fmla="*/ 18 w 36"/>
                <a:gd name="T5" fmla="*/ 0 h 36"/>
                <a:gd name="T6" fmla="*/ 36 w 36"/>
                <a:gd name="T7" fmla="*/ 18 h 36"/>
                <a:gd name="T8" fmla="*/ 18 w 36"/>
                <a:gd name="T9" fmla="*/ 36 h 36"/>
                <a:gd name="T10" fmla="*/ 18 w 36"/>
                <a:gd name="T11" fmla="*/ 12 h 36"/>
                <a:gd name="T12" fmla="*/ 12 w 36"/>
                <a:gd name="T13" fmla="*/ 18 h 36"/>
                <a:gd name="T14" fmla="*/ 18 w 36"/>
                <a:gd name="T15" fmla="*/ 24 h 36"/>
                <a:gd name="T16" fmla="*/ 24 w 36"/>
                <a:gd name="T17" fmla="*/ 18 h 36"/>
                <a:gd name="T18" fmla="*/ 18 w 36"/>
                <a:gd name="T19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9" y="36"/>
                    <a:pt x="0" y="28"/>
                    <a:pt x="0" y="18"/>
                  </a:cubicBezTo>
                  <a:cubicBezTo>
                    <a:pt x="0" y="8"/>
                    <a:pt x="9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lose/>
                  <a:moveTo>
                    <a:pt x="18" y="12"/>
                  </a:moveTo>
                  <a:cubicBezTo>
                    <a:pt x="15" y="12"/>
                    <a:pt x="12" y="15"/>
                    <a:pt x="12" y="18"/>
                  </a:cubicBezTo>
                  <a:cubicBezTo>
                    <a:pt x="12" y="21"/>
                    <a:pt x="15" y="24"/>
                    <a:pt x="18" y="24"/>
                  </a:cubicBezTo>
                  <a:cubicBezTo>
                    <a:pt x="22" y="24"/>
                    <a:pt x="24" y="21"/>
                    <a:pt x="24" y="18"/>
                  </a:cubicBezTo>
                  <a:cubicBezTo>
                    <a:pt x="24" y="15"/>
                    <a:pt x="22" y="12"/>
                    <a:pt x="1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5" name="Freeform 134">
              <a:extLst>
                <a:ext uri="{FF2B5EF4-FFF2-40B4-BE49-F238E27FC236}">
                  <a16:creationId xmlns:a16="http://schemas.microsoft.com/office/drawing/2014/main" id="{3C38A36D-4FD3-2EB0-93E7-14D9840C5E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" y="3068"/>
              <a:ext cx="53" cy="54"/>
            </a:xfrm>
            <a:custGeom>
              <a:avLst/>
              <a:gdLst>
                <a:gd name="T0" fmla="*/ 18 w 36"/>
                <a:gd name="T1" fmla="*/ 36 h 36"/>
                <a:gd name="T2" fmla="*/ 0 w 36"/>
                <a:gd name="T3" fmla="*/ 18 h 36"/>
                <a:gd name="T4" fmla="*/ 18 w 36"/>
                <a:gd name="T5" fmla="*/ 0 h 36"/>
                <a:gd name="T6" fmla="*/ 36 w 36"/>
                <a:gd name="T7" fmla="*/ 18 h 36"/>
                <a:gd name="T8" fmla="*/ 18 w 36"/>
                <a:gd name="T9" fmla="*/ 36 h 36"/>
                <a:gd name="T10" fmla="*/ 18 w 36"/>
                <a:gd name="T11" fmla="*/ 12 h 36"/>
                <a:gd name="T12" fmla="*/ 12 w 36"/>
                <a:gd name="T13" fmla="*/ 18 h 36"/>
                <a:gd name="T14" fmla="*/ 18 w 36"/>
                <a:gd name="T15" fmla="*/ 24 h 36"/>
                <a:gd name="T16" fmla="*/ 24 w 36"/>
                <a:gd name="T17" fmla="*/ 18 h 36"/>
                <a:gd name="T18" fmla="*/ 18 w 36"/>
                <a:gd name="T19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9" y="36"/>
                    <a:pt x="0" y="28"/>
                    <a:pt x="0" y="18"/>
                  </a:cubicBezTo>
                  <a:cubicBezTo>
                    <a:pt x="0" y="8"/>
                    <a:pt x="9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lose/>
                  <a:moveTo>
                    <a:pt x="18" y="12"/>
                  </a:moveTo>
                  <a:cubicBezTo>
                    <a:pt x="15" y="12"/>
                    <a:pt x="12" y="15"/>
                    <a:pt x="12" y="18"/>
                  </a:cubicBezTo>
                  <a:cubicBezTo>
                    <a:pt x="12" y="21"/>
                    <a:pt x="15" y="24"/>
                    <a:pt x="18" y="24"/>
                  </a:cubicBezTo>
                  <a:cubicBezTo>
                    <a:pt x="22" y="24"/>
                    <a:pt x="24" y="21"/>
                    <a:pt x="24" y="18"/>
                  </a:cubicBezTo>
                  <a:cubicBezTo>
                    <a:pt x="24" y="15"/>
                    <a:pt x="22" y="12"/>
                    <a:pt x="1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6" name="Freeform 135">
              <a:extLst>
                <a:ext uri="{FF2B5EF4-FFF2-40B4-BE49-F238E27FC236}">
                  <a16:creationId xmlns:a16="http://schemas.microsoft.com/office/drawing/2014/main" id="{83C6E9ED-9166-68F5-A42A-88211D1CBD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27" y="3086"/>
              <a:ext cx="248" cy="329"/>
            </a:xfrm>
            <a:custGeom>
              <a:avLst/>
              <a:gdLst>
                <a:gd name="T0" fmla="*/ 84 w 168"/>
                <a:gd name="T1" fmla="*/ 222 h 222"/>
                <a:gd name="T2" fmla="*/ 81 w 168"/>
                <a:gd name="T3" fmla="*/ 220 h 222"/>
                <a:gd name="T4" fmla="*/ 3 w 168"/>
                <a:gd name="T5" fmla="*/ 154 h 222"/>
                <a:gd name="T6" fmla="*/ 0 w 168"/>
                <a:gd name="T7" fmla="*/ 150 h 222"/>
                <a:gd name="T8" fmla="*/ 0 w 168"/>
                <a:gd name="T9" fmla="*/ 6 h 222"/>
                <a:gd name="T10" fmla="*/ 6 w 168"/>
                <a:gd name="T11" fmla="*/ 0 h 222"/>
                <a:gd name="T12" fmla="*/ 162 w 168"/>
                <a:gd name="T13" fmla="*/ 0 h 222"/>
                <a:gd name="T14" fmla="*/ 168 w 168"/>
                <a:gd name="T15" fmla="*/ 6 h 222"/>
                <a:gd name="T16" fmla="*/ 168 w 168"/>
                <a:gd name="T17" fmla="*/ 150 h 222"/>
                <a:gd name="T18" fmla="*/ 166 w 168"/>
                <a:gd name="T19" fmla="*/ 154 h 222"/>
                <a:gd name="T20" fmla="*/ 88 w 168"/>
                <a:gd name="T21" fmla="*/ 220 h 222"/>
                <a:gd name="T22" fmla="*/ 84 w 168"/>
                <a:gd name="T23" fmla="*/ 222 h 222"/>
                <a:gd name="T24" fmla="*/ 12 w 168"/>
                <a:gd name="T25" fmla="*/ 147 h 222"/>
                <a:gd name="T26" fmla="*/ 84 w 168"/>
                <a:gd name="T27" fmla="*/ 208 h 222"/>
                <a:gd name="T28" fmla="*/ 156 w 168"/>
                <a:gd name="T29" fmla="*/ 147 h 222"/>
                <a:gd name="T30" fmla="*/ 156 w 168"/>
                <a:gd name="T31" fmla="*/ 12 h 222"/>
                <a:gd name="T32" fmla="*/ 12 w 168"/>
                <a:gd name="T33" fmla="*/ 12 h 222"/>
                <a:gd name="T34" fmla="*/ 12 w 168"/>
                <a:gd name="T35" fmla="*/ 147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8" h="222">
                  <a:moveTo>
                    <a:pt x="84" y="222"/>
                  </a:moveTo>
                  <a:cubicBezTo>
                    <a:pt x="83" y="222"/>
                    <a:pt x="82" y="221"/>
                    <a:pt x="81" y="220"/>
                  </a:cubicBezTo>
                  <a:cubicBezTo>
                    <a:pt x="3" y="154"/>
                    <a:pt x="3" y="154"/>
                    <a:pt x="3" y="154"/>
                  </a:cubicBezTo>
                  <a:cubicBezTo>
                    <a:pt x="1" y="153"/>
                    <a:pt x="0" y="152"/>
                    <a:pt x="0" y="15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66" y="0"/>
                    <a:pt x="168" y="3"/>
                    <a:pt x="168" y="6"/>
                  </a:cubicBezTo>
                  <a:cubicBezTo>
                    <a:pt x="168" y="150"/>
                    <a:pt x="168" y="150"/>
                    <a:pt x="168" y="150"/>
                  </a:cubicBezTo>
                  <a:cubicBezTo>
                    <a:pt x="168" y="152"/>
                    <a:pt x="168" y="153"/>
                    <a:pt x="166" y="154"/>
                  </a:cubicBezTo>
                  <a:cubicBezTo>
                    <a:pt x="88" y="220"/>
                    <a:pt x="88" y="220"/>
                    <a:pt x="88" y="220"/>
                  </a:cubicBezTo>
                  <a:cubicBezTo>
                    <a:pt x="87" y="221"/>
                    <a:pt x="86" y="222"/>
                    <a:pt x="84" y="222"/>
                  </a:cubicBezTo>
                  <a:close/>
                  <a:moveTo>
                    <a:pt x="12" y="147"/>
                  </a:moveTo>
                  <a:cubicBezTo>
                    <a:pt x="84" y="208"/>
                    <a:pt x="84" y="208"/>
                    <a:pt x="84" y="208"/>
                  </a:cubicBezTo>
                  <a:cubicBezTo>
                    <a:pt x="156" y="147"/>
                    <a:pt x="156" y="147"/>
                    <a:pt x="156" y="147"/>
                  </a:cubicBezTo>
                  <a:cubicBezTo>
                    <a:pt x="156" y="12"/>
                    <a:pt x="156" y="12"/>
                    <a:pt x="156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7" name="Freeform 136">
              <a:extLst>
                <a:ext uri="{FF2B5EF4-FFF2-40B4-BE49-F238E27FC236}">
                  <a16:creationId xmlns:a16="http://schemas.microsoft.com/office/drawing/2014/main" id="{E429CA27-D05D-FB11-E745-1F2329C2C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" y="3005"/>
              <a:ext cx="250" cy="100"/>
            </a:xfrm>
            <a:custGeom>
              <a:avLst/>
              <a:gdLst>
                <a:gd name="T0" fmla="*/ 162 w 169"/>
                <a:gd name="T1" fmla="*/ 67 h 68"/>
                <a:gd name="T2" fmla="*/ 159 w 169"/>
                <a:gd name="T3" fmla="*/ 66 h 68"/>
                <a:gd name="T4" fmla="*/ 84 w 169"/>
                <a:gd name="T5" fmla="*/ 14 h 68"/>
                <a:gd name="T6" fmla="*/ 10 w 169"/>
                <a:gd name="T7" fmla="*/ 66 h 68"/>
                <a:gd name="T8" fmla="*/ 2 w 169"/>
                <a:gd name="T9" fmla="*/ 64 h 68"/>
                <a:gd name="T10" fmla="*/ 3 w 169"/>
                <a:gd name="T11" fmla="*/ 56 h 68"/>
                <a:gd name="T12" fmla="*/ 81 w 169"/>
                <a:gd name="T13" fmla="*/ 2 h 68"/>
                <a:gd name="T14" fmla="*/ 88 w 169"/>
                <a:gd name="T15" fmla="*/ 2 h 68"/>
                <a:gd name="T16" fmla="*/ 166 w 169"/>
                <a:gd name="T17" fmla="*/ 56 h 68"/>
                <a:gd name="T18" fmla="*/ 167 w 169"/>
                <a:gd name="T19" fmla="*/ 64 h 68"/>
                <a:gd name="T20" fmla="*/ 162 w 169"/>
                <a:gd name="T21" fmla="*/ 6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9" h="68">
                  <a:moveTo>
                    <a:pt x="162" y="67"/>
                  </a:moveTo>
                  <a:cubicBezTo>
                    <a:pt x="161" y="67"/>
                    <a:pt x="160" y="66"/>
                    <a:pt x="159" y="66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7" y="68"/>
                    <a:pt x="3" y="67"/>
                    <a:pt x="2" y="64"/>
                  </a:cubicBezTo>
                  <a:cubicBezTo>
                    <a:pt x="0" y="62"/>
                    <a:pt x="0" y="58"/>
                    <a:pt x="3" y="56"/>
                  </a:cubicBezTo>
                  <a:cubicBezTo>
                    <a:pt x="81" y="2"/>
                    <a:pt x="81" y="2"/>
                    <a:pt x="81" y="2"/>
                  </a:cubicBezTo>
                  <a:cubicBezTo>
                    <a:pt x="83" y="0"/>
                    <a:pt x="86" y="0"/>
                    <a:pt x="88" y="2"/>
                  </a:cubicBezTo>
                  <a:cubicBezTo>
                    <a:pt x="166" y="56"/>
                    <a:pt x="166" y="56"/>
                    <a:pt x="166" y="56"/>
                  </a:cubicBezTo>
                  <a:cubicBezTo>
                    <a:pt x="169" y="58"/>
                    <a:pt x="169" y="62"/>
                    <a:pt x="167" y="64"/>
                  </a:cubicBezTo>
                  <a:cubicBezTo>
                    <a:pt x="166" y="66"/>
                    <a:pt x="164" y="67"/>
                    <a:pt x="162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8" name="Freeform 137">
              <a:extLst>
                <a:ext uri="{FF2B5EF4-FFF2-40B4-BE49-F238E27FC236}">
                  <a16:creationId xmlns:a16="http://schemas.microsoft.com/office/drawing/2014/main" id="{942B5434-D29A-CA30-027A-B012185528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1" y="3133"/>
              <a:ext cx="182" cy="174"/>
            </a:xfrm>
            <a:custGeom>
              <a:avLst/>
              <a:gdLst>
                <a:gd name="T0" fmla="*/ 28 w 123"/>
                <a:gd name="T1" fmla="*/ 117 h 117"/>
                <a:gd name="T2" fmla="*/ 24 w 123"/>
                <a:gd name="T3" fmla="*/ 116 h 117"/>
                <a:gd name="T4" fmla="*/ 22 w 123"/>
                <a:gd name="T5" fmla="*/ 109 h 117"/>
                <a:gd name="T6" fmla="*/ 33 w 123"/>
                <a:gd name="T7" fmla="*/ 73 h 117"/>
                <a:gd name="T8" fmla="*/ 3 w 123"/>
                <a:gd name="T9" fmla="*/ 51 h 117"/>
                <a:gd name="T10" fmla="*/ 1 w 123"/>
                <a:gd name="T11" fmla="*/ 44 h 117"/>
                <a:gd name="T12" fmla="*/ 7 w 123"/>
                <a:gd name="T13" fmla="*/ 40 h 117"/>
                <a:gd name="T14" fmla="*/ 44 w 123"/>
                <a:gd name="T15" fmla="*/ 40 h 117"/>
                <a:gd name="T16" fmla="*/ 56 w 123"/>
                <a:gd name="T17" fmla="*/ 4 h 117"/>
                <a:gd name="T18" fmla="*/ 61 w 123"/>
                <a:gd name="T19" fmla="*/ 0 h 117"/>
                <a:gd name="T20" fmla="*/ 67 w 123"/>
                <a:gd name="T21" fmla="*/ 4 h 117"/>
                <a:gd name="T22" fmla="*/ 79 w 123"/>
                <a:gd name="T23" fmla="*/ 40 h 117"/>
                <a:gd name="T24" fmla="*/ 116 w 123"/>
                <a:gd name="T25" fmla="*/ 40 h 117"/>
                <a:gd name="T26" fmla="*/ 122 w 123"/>
                <a:gd name="T27" fmla="*/ 44 h 117"/>
                <a:gd name="T28" fmla="*/ 120 w 123"/>
                <a:gd name="T29" fmla="*/ 51 h 117"/>
                <a:gd name="T30" fmla="*/ 89 w 123"/>
                <a:gd name="T31" fmla="*/ 73 h 117"/>
                <a:gd name="T32" fmla="*/ 101 w 123"/>
                <a:gd name="T33" fmla="*/ 109 h 117"/>
                <a:gd name="T34" fmla="*/ 99 w 123"/>
                <a:gd name="T35" fmla="*/ 116 h 117"/>
                <a:gd name="T36" fmla="*/ 92 w 123"/>
                <a:gd name="T37" fmla="*/ 116 h 117"/>
                <a:gd name="T38" fmla="*/ 61 w 123"/>
                <a:gd name="T39" fmla="*/ 94 h 117"/>
                <a:gd name="T40" fmla="*/ 31 w 123"/>
                <a:gd name="T41" fmla="*/ 116 h 117"/>
                <a:gd name="T42" fmla="*/ 28 w 123"/>
                <a:gd name="T43" fmla="*/ 117 h 117"/>
                <a:gd name="T44" fmla="*/ 25 w 123"/>
                <a:gd name="T45" fmla="*/ 52 h 117"/>
                <a:gd name="T46" fmla="*/ 44 w 123"/>
                <a:gd name="T47" fmla="*/ 66 h 117"/>
                <a:gd name="T48" fmla="*/ 46 w 123"/>
                <a:gd name="T49" fmla="*/ 73 h 117"/>
                <a:gd name="T50" fmla="*/ 39 w 123"/>
                <a:gd name="T51" fmla="*/ 95 h 117"/>
                <a:gd name="T52" fmla="*/ 58 w 123"/>
                <a:gd name="T53" fmla="*/ 81 h 117"/>
                <a:gd name="T54" fmla="*/ 65 w 123"/>
                <a:gd name="T55" fmla="*/ 81 h 117"/>
                <a:gd name="T56" fmla="*/ 84 w 123"/>
                <a:gd name="T57" fmla="*/ 95 h 117"/>
                <a:gd name="T58" fmla="*/ 77 w 123"/>
                <a:gd name="T59" fmla="*/ 73 h 117"/>
                <a:gd name="T60" fmla="*/ 79 w 123"/>
                <a:gd name="T61" fmla="*/ 66 h 117"/>
                <a:gd name="T62" fmla="*/ 98 w 123"/>
                <a:gd name="T63" fmla="*/ 52 h 117"/>
                <a:gd name="T64" fmla="*/ 74 w 123"/>
                <a:gd name="T65" fmla="*/ 52 h 117"/>
                <a:gd name="T66" fmla="*/ 69 w 123"/>
                <a:gd name="T67" fmla="*/ 48 h 117"/>
                <a:gd name="T68" fmla="*/ 61 w 123"/>
                <a:gd name="T69" fmla="*/ 25 h 117"/>
                <a:gd name="T70" fmla="*/ 54 w 123"/>
                <a:gd name="T71" fmla="*/ 48 h 117"/>
                <a:gd name="T72" fmla="*/ 49 w 123"/>
                <a:gd name="T73" fmla="*/ 52 h 117"/>
                <a:gd name="T74" fmla="*/ 25 w 123"/>
                <a:gd name="T75" fmla="*/ 5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3" h="117">
                  <a:moveTo>
                    <a:pt x="28" y="117"/>
                  </a:moveTo>
                  <a:cubicBezTo>
                    <a:pt x="26" y="117"/>
                    <a:pt x="25" y="117"/>
                    <a:pt x="24" y="116"/>
                  </a:cubicBezTo>
                  <a:cubicBezTo>
                    <a:pt x="22" y="114"/>
                    <a:pt x="21" y="112"/>
                    <a:pt x="22" y="109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1" y="49"/>
                    <a:pt x="0" y="46"/>
                    <a:pt x="1" y="44"/>
                  </a:cubicBezTo>
                  <a:cubicBezTo>
                    <a:pt x="2" y="42"/>
                    <a:pt x="4" y="40"/>
                    <a:pt x="7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7" y="2"/>
                    <a:pt x="59" y="0"/>
                    <a:pt x="61" y="0"/>
                  </a:cubicBezTo>
                  <a:cubicBezTo>
                    <a:pt x="64" y="0"/>
                    <a:pt x="66" y="2"/>
                    <a:pt x="67" y="4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19" y="40"/>
                    <a:pt x="121" y="42"/>
                    <a:pt x="122" y="44"/>
                  </a:cubicBezTo>
                  <a:cubicBezTo>
                    <a:pt x="123" y="46"/>
                    <a:pt x="122" y="49"/>
                    <a:pt x="120" y="51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102" y="111"/>
                    <a:pt x="101" y="114"/>
                    <a:pt x="99" y="116"/>
                  </a:cubicBezTo>
                  <a:cubicBezTo>
                    <a:pt x="97" y="117"/>
                    <a:pt x="94" y="117"/>
                    <a:pt x="92" y="116"/>
                  </a:cubicBezTo>
                  <a:cubicBezTo>
                    <a:pt x="61" y="94"/>
                    <a:pt x="61" y="94"/>
                    <a:pt x="61" y="94"/>
                  </a:cubicBezTo>
                  <a:cubicBezTo>
                    <a:pt x="31" y="116"/>
                    <a:pt x="31" y="116"/>
                    <a:pt x="31" y="116"/>
                  </a:cubicBezTo>
                  <a:cubicBezTo>
                    <a:pt x="30" y="117"/>
                    <a:pt x="29" y="117"/>
                    <a:pt x="28" y="117"/>
                  </a:cubicBezTo>
                  <a:close/>
                  <a:moveTo>
                    <a:pt x="25" y="52"/>
                  </a:moveTo>
                  <a:cubicBezTo>
                    <a:pt x="44" y="66"/>
                    <a:pt x="44" y="66"/>
                    <a:pt x="44" y="66"/>
                  </a:cubicBezTo>
                  <a:cubicBezTo>
                    <a:pt x="46" y="67"/>
                    <a:pt x="47" y="70"/>
                    <a:pt x="46" y="73"/>
                  </a:cubicBezTo>
                  <a:cubicBezTo>
                    <a:pt x="39" y="95"/>
                    <a:pt x="39" y="95"/>
                    <a:pt x="39" y="95"/>
                  </a:cubicBezTo>
                  <a:cubicBezTo>
                    <a:pt x="58" y="81"/>
                    <a:pt x="58" y="81"/>
                    <a:pt x="58" y="81"/>
                  </a:cubicBezTo>
                  <a:cubicBezTo>
                    <a:pt x="60" y="80"/>
                    <a:pt x="63" y="80"/>
                    <a:pt x="65" y="81"/>
                  </a:cubicBezTo>
                  <a:cubicBezTo>
                    <a:pt x="84" y="95"/>
                    <a:pt x="84" y="95"/>
                    <a:pt x="84" y="95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6" y="70"/>
                    <a:pt x="77" y="67"/>
                    <a:pt x="79" y="66"/>
                  </a:cubicBezTo>
                  <a:cubicBezTo>
                    <a:pt x="98" y="52"/>
                    <a:pt x="98" y="52"/>
                    <a:pt x="98" y="52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2" y="52"/>
                    <a:pt x="69" y="50"/>
                    <a:pt x="69" y="48"/>
                  </a:cubicBezTo>
                  <a:cubicBezTo>
                    <a:pt x="61" y="25"/>
                    <a:pt x="61" y="25"/>
                    <a:pt x="61" y="25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3" y="50"/>
                    <a:pt x="51" y="52"/>
                    <a:pt x="49" y="52"/>
                  </a:cubicBezTo>
                  <a:lnTo>
                    <a:pt x="25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8294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52977-BEFF-95AD-7E09-44AE48BC6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B8CC2-0649-C31F-8786-12C328C0E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82" y="386861"/>
            <a:ext cx="8699672" cy="689420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Digital Core: Enabling Market Activation and Breaking Barriers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0421FC1-D689-CAA3-7191-8B63FD033E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595886"/>
              </p:ext>
            </p:extLst>
          </p:nvPr>
        </p:nvGraphicFramePr>
        <p:xfrm>
          <a:off x="3929447" y="1136818"/>
          <a:ext cx="7554182" cy="2250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8319">
                  <a:extLst>
                    <a:ext uri="{9D8B030D-6E8A-4147-A177-3AD203B41FA5}">
                      <a16:colId xmlns:a16="http://schemas.microsoft.com/office/drawing/2014/main" val="685821169"/>
                    </a:ext>
                  </a:extLst>
                </a:gridCol>
                <a:gridCol w="3985863">
                  <a:extLst>
                    <a:ext uri="{9D8B030D-6E8A-4147-A177-3AD203B41FA5}">
                      <a16:colId xmlns:a16="http://schemas.microsoft.com/office/drawing/2014/main" val="143201962"/>
                    </a:ext>
                  </a:extLst>
                </a:gridCol>
              </a:tblGrid>
              <a:tr h="63518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CRITICAL ENABLERS</a:t>
                      </a:r>
                    </a:p>
                  </a:txBody>
                  <a:tcPr marL="137160" marB="91440" anchor="b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KEY BARRIERS TO BREAK</a:t>
                      </a:r>
                    </a:p>
                  </a:txBody>
                  <a:tcPr marL="137160" marB="9144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764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Strong, differentiated narrative + POV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Integrated offerings + proof points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 err="1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Hyperscaler</a:t>
                      </a: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 + ecosystem leverage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Executive mandate + governance clarity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Expert pools and rapid deployment models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Graphik Light" panose="020B0403030202060203" pitchFamily="34" charset="0"/>
                      </a:endParaRPr>
                    </a:p>
                  </a:txBody>
                  <a:tcPr marL="137160" marT="91440">
                    <a:lnL w="12700" cmpd="sng"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Siloed organization / unclear ownership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Weak CIO-level positioning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Capability not packaged or industrialized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Skills gap in AI + business storytelling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Over-rotation on training vs. activation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Fragmented GTM execution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marL="137160" marT="9144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35207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42FA6B6-DC0C-728C-C260-BD0987F0CD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425117"/>
              </p:ext>
            </p:extLst>
          </p:nvPr>
        </p:nvGraphicFramePr>
        <p:xfrm>
          <a:off x="3907477" y="3390246"/>
          <a:ext cx="7554181" cy="2509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4181">
                  <a:extLst>
                    <a:ext uri="{9D8B030D-6E8A-4147-A177-3AD203B41FA5}">
                      <a16:colId xmlns:a16="http://schemas.microsoft.com/office/drawing/2014/main" val="685821169"/>
                    </a:ext>
                  </a:extLst>
                </a:gridCol>
              </a:tblGrid>
              <a:tr h="6351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IMMEDIATE ACTIONS (NEXT 90 DAYS)</a:t>
                      </a:r>
                    </a:p>
                  </a:txBody>
                  <a:tcPr marL="137160" marB="91440" anchor="b">
                    <a:lnL w="12700" cmpd="sng">
                      <a:noFill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764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Assign 1 Digital Core Lead per priority account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Launch signature POV + initial industry packs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Stand up 48-hour deal acceleration capability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Align comp incentives to Digital Core growth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Remove non-value-add admin work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Activate community + CXO pipeline tracking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Stand up 1–2 lighthouse transformation deals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Graphik Light" panose="020B0403030202060203" pitchFamily="34" charset="0"/>
                      </a:endParaRPr>
                    </a:p>
                  </a:txBody>
                  <a:tcPr marL="137160" marT="91440">
                    <a:lnL w="12700" cmpd="sng">
                      <a:noFill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0073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35207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5166905-D733-0A22-0511-67B5EA01731F}"/>
              </a:ext>
            </a:extLst>
          </p:cNvPr>
          <p:cNvSpPr txBox="1"/>
          <p:nvPr/>
        </p:nvSpPr>
        <p:spPr>
          <a:xfrm>
            <a:off x="456681" y="2380488"/>
            <a:ext cx="291671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600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Shift from selling solutions to activating a system that makes every account a reinvention engine—CIO-led, outcome-backed, and scaled through integrated plays, platforms, and talent.</a:t>
            </a:r>
          </a:p>
        </p:txBody>
      </p:sp>
    </p:spTree>
    <p:extLst>
      <p:ext uri="{BB962C8B-B14F-4D97-AF65-F5344CB8AC3E}">
        <p14:creationId xmlns:p14="http://schemas.microsoft.com/office/powerpoint/2010/main" val="4188476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Analyst Summit 2026">
  <a:themeElements>
    <a:clrScheme name="Accenture">
      <a:dk1>
        <a:srgbClr val="000000"/>
      </a:dk1>
      <a:lt1>
        <a:srgbClr val="FFFFFF"/>
      </a:lt1>
      <a:dk2>
        <a:srgbClr val="A100FF"/>
      </a:dk2>
      <a:lt2>
        <a:srgbClr val="460073"/>
      </a:lt2>
      <a:accent1>
        <a:srgbClr val="7500C0"/>
      </a:accent1>
      <a:accent2>
        <a:srgbClr val="C2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100FF"/>
      </a:hlink>
      <a:folHlink>
        <a:srgbClr val="7500C0"/>
      </a:folHlink>
    </a:clrScheme>
    <a:fontScheme name="Custom 11">
      <a:majorFont>
        <a:latin typeface="Graphik Semibold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 for leadership" id="{300EEA7F-EBB4-7C48-A84E-DAA3A5E587C7}" vid="{7D197BE9-67AA-C544-AE2F-E1BF7BE89F61}"/>
    </a:ext>
  </a:extLst>
</a:theme>
</file>

<file path=ppt/theme/theme2.xml><?xml version="1.0" encoding="utf-8"?>
<a:theme xmlns:a="http://schemas.openxmlformats.org/drawingml/2006/main" name="1_Analyst Summit 2026">
  <a:themeElements>
    <a:clrScheme name="Accenture">
      <a:dk1>
        <a:srgbClr val="000000"/>
      </a:dk1>
      <a:lt1>
        <a:srgbClr val="FFFFFF"/>
      </a:lt1>
      <a:dk2>
        <a:srgbClr val="A100FF"/>
      </a:dk2>
      <a:lt2>
        <a:srgbClr val="460073"/>
      </a:lt2>
      <a:accent1>
        <a:srgbClr val="7500C0"/>
      </a:accent1>
      <a:accent2>
        <a:srgbClr val="C2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100FF"/>
      </a:hlink>
      <a:folHlink>
        <a:srgbClr val="7500C0"/>
      </a:folHlink>
    </a:clrScheme>
    <a:fontScheme name="Custom 11">
      <a:majorFont>
        <a:latin typeface="Graphik Semibold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 for leadership" id="{300EEA7F-EBB4-7C48-A84E-DAA3A5E587C7}" vid="{7D197BE9-67AA-C544-AE2F-E1BF7BE89F61}"/>
    </a:ext>
  </a:extLst>
</a:theme>
</file>

<file path=ppt/theme/theme3.xml><?xml version="1.0" encoding="utf-8"?>
<a:theme xmlns:a="http://schemas.openxmlformats.org/drawingml/2006/main" name="4_Accenture 2025">
  <a:themeElements>
    <a:clrScheme name="Custom 20">
      <a:dk1>
        <a:srgbClr val="000000"/>
      </a:dk1>
      <a:lt1>
        <a:srgbClr val="FFFFFF"/>
      </a:lt1>
      <a:dk2>
        <a:srgbClr val="450073"/>
      </a:dk2>
      <a:lt2>
        <a:srgbClr val="A000FF"/>
      </a:lt2>
      <a:accent1>
        <a:srgbClr val="7400C0"/>
      </a:accent1>
      <a:accent2>
        <a:srgbClr val="C1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000FF"/>
      </a:hlink>
      <a:folHlink>
        <a:srgbClr val="7400C0"/>
      </a:folHlink>
    </a:clrScheme>
    <a:fontScheme name="Acc_Semi">
      <a:majorFont>
        <a:latin typeface="Graphik Semibold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387DBC35-FA7C-4195-A0CD-BF4301626832}" vid="{2201EEA6-5218-48F9-A580-06CA2C1F17D4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2E17A317734F9E4E3B8B9A5BE065" ma:contentTypeVersion="3" ma:contentTypeDescription="Create a new document." ma:contentTypeScope="" ma:versionID="a230b9897aea243cc85eed2a4c34161c">
  <xsd:schema xmlns:xsd="http://www.w3.org/2001/XMLSchema" xmlns:xs="http://www.w3.org/2001/XMLSchema" xmlns:p="http://schemas.microsoft.com/office/2006/metadata/properties" xmlns:ns2="fa93048f-f158-406c-93f1-3b2ea29452f8" targetNamespace="http://schemas.microsoft.com/office/2006/metadata/properties" ma:root="true" ma:fieldsID="7e4927e149f97f17a69d45617f7170b8" ns2:_="">
    <xsd:import namespace="fa93048f-f158-406c-93f1-3b2ea2945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93048f-f158-406c-93f1-3b2ea29452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FDE27C-16C4-45FF-A19B-13BD8B1086D5}">
  <ds:schemaRefs>
    <ds:schemaRef ds:uri="http://schemas.microsoft.com/office/2006/documentManagement/types"/>
    <ds:schemaRef ds:uri="d4a09393-6d67-4695-a939-45428699391f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C3552172-0094-4E44-A418-F7CA4C7303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93048f-f158-406c-93f1-3b2ea29452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CBD5EA-191D-4269-ACD5-80F26C7B100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Accenture 2025</Template>
  <TotalTime>1743</TotalTime>
  <Words>761</Words>
  <Application>Microsoft Office PowerPoint</Application>
  <PresentationFormat>Widescreen</PresentationFormat>
  <Paragraphs>118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6" baseType="lpstr">
      <vt:lpstr>Aptos</vt:lpstr>
      <vt:lpstr>Arial</vt:lpstr>
      <vt:lpstr>Graphik</vt:lpstr>
      <vt:lpstr>Graphik Light</vt:lpstr>
      <vt:lpstr>Graphik Regular</vt:lpstr>
      <vt:lpstr>Graphik Semibold</vt:lpstr>
      <vt:lpstr>Graphik-Semibold</vt:lpstr>
      <vt:lpstr>System Font</vt:lpstr>
      <vt:lpstr>2_Analyst Summit 2026</vt:lpstr>
      <vt:lpstr>1_Analyst Summit 2026</vt:lpstr>
      <vt:lpstr>4_Accenture 2025</vt:lpstr>
      <vt:lpstr>think-cell Slide</vt:lpstr>
      <vt:lpstr>Digital Core Market Activation Imperatives</vt:lpstr>
      <vt:lpstr>Digital Core: Market Activation Imperatives (1/2)</vt:lpstr>
      <vt:lpstr>Digital Core: Market Activation Imperatives (2/2)</vt:lpstr>
      <vt:lpstr>Digital Core: Enabling Market Activation and Breaking Barriers</vt:lpstr>
    </vt:vector>
  </TitlesOfParts>
  <Manager>Canvas team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Sakhuja, Mayank</dc:creator>
  <cp:keywords/>
  <dc:description>version 18, Graphik font family</dc:description>
  <cp:lastModifiedBy>Choudhary, Sarvamangla</cp:lastModifiedBy>
  <cp:revision>40</cp:revision>
  <dcterms:created xsi:type="dcterms:W3CDTF">2025-12-26T06:38:08Z</dcterms:created>
  <dcterms:modified xsi:type="dcterms:W3CDTF">2026-05-27T23:11:50Z</dcterms:modified>
  <cp:category>template deck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0x01010080DF2E17A317734F9E4E3B8B9A5BE065</vt:lpwstr>
  </property>
  <property fmtid="{D5CDD505-2E9C-101B-9397-08002B2CF9AE}" pid="3" name="MediaServiceImageTags">
    <vt:lpwstr/>
  </property>
</Properties>
</file>